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64" r:id="rId3"/>
    <p:sldId id="279" r:id="rId4"/>
    <p:sldId id="275" r:id="rId5"/>
    <p:sldId id="285" r:id="rId6"/>
    <p:sldId id="288" r:id="rId7"/>
    <p:sldId id="287" r:id="rId8"/>
    <p:sldId id="290" r:id="rId9"/>
    <p:sldId id="291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7FAF55EB-7DC6-4B9B-A056-250651ADBA75}">
  <a:tblStyle styleId="{7FAF55EB-7DC6-4B9B-A056-250651ADBA7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/>
    <p:restoredTop sz="94674"/>
  </p:normalViewPr>
  <p:slideViewPr>
    <p:cSldViewPr snapToGrid="0">
      <p:cViewPr>
        <p:scale>
          <a:sx n="100" d="100"/>
          <a:sy n="100" d="100"/>
        </p:scale>
        <p:origin x="-93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предприятий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2024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68</c:v>
                </c:pt>
                <c:pt idx="2">
                  <c:v>117</c:v>
                </c:pt>
                <c:pt idx="3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CC-F74C-B718-8C074B785B7C}"/>
            </c:ext>
          </c:extLst>
        </c:ser>
        <c:dLbls/>
        <c:axId val="124573184"/>
        <c:axId val="124574720"/>
      </c:barChart>
      <c:catAx>
        <c:axId val="124573184"/>
        <c:scaling>
          <c:orientation val="minMax"/>
        </c:scaling>
        <c:axPos val="b"/>
        <c:numFmt formatCode="General" sourceLinked="1"/>
        <c:tickLblPos val="nextTo"/>
        <c:crossAx val="124574720"/>
        <c:crosses val="autoZero"/>
        <c:auto val="1"/>
        <c:lblAlgn val="ctr"/>
        <c:lblOffset val="100"/>
      </c:catAx>
      <c:valAx>
        <c:axId val="124574720"/>
        <c:scaling>
          <c:orientation val="minMax"/>
        </c:scaling>
        <c:axPos val="l"/>
        <c:majorGridlines/>
        <c:numFmt formatCode="General" sourceLinked="1"/>
        <c:tickLblPos val="nextTo"/>
        <c:crossAx val="12457318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994364-3BC3-5146-8C2B-A2B41AD9751A}" type="doc">
      <dgm:prSet loTypeId="urn:microsoft.com/office/officeart/2005/8/layout/pyramid2" loCatId="" qsTypeId="urn:microsoft.com/office/officeart/2005/8/quickstyle/simple2" qsCatId="simple" csTypeId="urn:microsoft.com/office/officeart/2005/8/colors/accent1_2" csCatId="accent1" phldr="1"/>
      <dgm:spPr/>
    </dgm:pt>
    <dgm:pt modelId="{6A751ED0-815A-124C-B7B5-6E75F4912588}">
      <dgm:prSet phldrT="[Текст]" custT="1"/>
      <dgm:spPr/>
      <dgm:t>
        <a:bodyPr/>
        <a:lstStyle/>
        <a:p>
          <a:r>
            <a:rPr lang="ru-RU" sz="1200" dirty="0"/>
            <a:t>Промышленных предприятий 8,7 тыс. организаций</a:t>
          </a:r>
        </a:p>
      </dgm:t>
    </dgm:pt>
    <dgm:pt modelId="{9ADE2248-6789-674D-8EB6-B7182E35BE4A}" type="parTrans" cxnId="{FA9C9D75-A774-C746-9F2F-6ED8F5B1EA08}">
      <dgm:prSet/>
      <dgm:spPr/>
      <dgm:t>
        <a:bodyPr/>
        <a:lstStyle/>
        <a:p>
          <a:endParaRPr lang="ru-RU"/>
        </a:p>
      </dgm:t>
    </dgm:pt>
    <dgm:pt modelId="{F44C901F-2366-DF46-8546-51C2A389EB1B}" type="sibTrans" cxnId="{FA9C9D75-A774-C746-9F2F-6ED8F5B1EA08}">
      <dgm:prSet/>
      <dgm:spPr/>
      <dgm:t>
        <a:bodyPr/>
        <a:lstStyle/>
        <a:p>
          <a:endParaRPr lang="ru-RU"/>
        </a:p>
      </dgm:t>
    </dgm:pt>
    <dgm:pt modelId="{A7BF122D-151F-324B-95C1-5CBC98EE4BDA}">
      <dgm:prSet phldrT="[Текст]" custT="1"/>
      <dgm:spPr/>
      <dgm:t>
        <a:bodyPr/>
        <a:lstStyle/>
        <a:p>
          <a:r>
            <a:rPr lang="ru-RU" sz="1200" dirty="0"/>
            <a:t>Юридических лиц МСП 50,7 тыс. субъектов</a:t>
          </a:r>
        </a:p>
      </dgm:t>
    </dgm:pt>
    <dgm:pt modelId="{D252971F-EBA1-FB40-92CC-966E2AC09EE1}" type="parTrans" cxnId="{93D5AB24-74B7-0D4A-A5A3-9D5DC00E8D51}">
      <dgm:prSet/>
      <dgm:spPr/>
      <dgm:t>
        <a:bodyPr/>
        <a:lstStyle/>
        <a:p>
          <a:endParaRPr lang="ru-RU"/>
        </a:p>
      </dgm:t>
    </dgm:pt>
    <dgm:pt modelId="{EB1FEB21-BCBE-8144-BD20-AF2E1A9A7277}" type="sibTrans" cxnId="{93D5AB24-74B7-0D4A-A5A3-9D5DC00E8D51}">
      <dgm:prSet/>
      <dgm:spPr/>
      <dgm:t>
        <a:bodyPr/>
        <a:lstStyle/>
        <a:p>
          <a:endParaRPr lang="ru-RU"/>
        </a:p>
      </dgm:t>
    </dgm:pt>
    <dgm:pt modelId="{9561CA08-71BA-E247-9633-D6CFCAA4B120}">
      <dgm:prSet phldrT="[Текст]" custT="1"/>
      <dgm:spPr/>
      <dgm:t>
        <a:bodyPr/>
        <a:lstStyle/>
        <a:p>
          <a:r>
            <a:rPr lang="ru-RU" sz="1200" dirty="0"/>
            <a:t>Предпринимателей 117,3 тыс.</a:t>
          </a:r>
        </a:p>
      </dgm:t>
    </dgm:pt>
    <dgm:pt modelId="{DA079279-FB0A-9749-8941-36A1BE651F12}" type="parTrans" cxnId="{86FBAFDE-DEAF-A448-A8FF-071C89CB8874}">
      <dgm:prSet/>
      <dgm:spPr/>
      <dgm:t>
        <a:bodyPr/>
        <a:lstStyle/>
        <a:p>
          <a:endParaRPr lang="ru-RU"/>
        </a:p>
      </dgm:t>
    </dgm:pt>
    <dgm:pt modelId="{AD11524E-91C4-6A4E-9547-669BAACB7EC2}" type="sibTrans" cxnId="{86FBAFDE-DEAF-A448-A8FF-071C89CB8874}">
      <dgm:prSet/>
      <dgm:spPr/>
      <dgm:t>
        <a:bodyPr/>
        <a:lstStyle/>
        <a:p>
          <a:endParaRPr lang="ru-RU"/>
        </a:p>
      </dgm:t>
    </dgm:pt>
    <dgm:pt modelId="{2D8647C5-40DD-8142-89B7-3D0ED610E715}" type="pres">
      <dgm:prSet presAssocID="{8E994364-3BC3-5146-8C2B-A2B41AD9751A}" presName="compositeShape" presStyleCnt="0">
        <dgm:presLayoutVars>
          <dgm:dir/>
          <dgm:resizeHandles/>
        </dgm:presLayoutVars>
      </dgm:prSet>
      <dgm:spPr/>
    </dgm:pt>
    <dgm:pt modelId="{63B8FBB5-52B5-544E-A32E-58CBF02DCFDA}" type="pres">
      <dgm:prSet presAssocID="{8E994364-3BC3-5146-8C2B-A2B41AD9751A}" presName="pyramid" presStyleLbl="node1" presStyleIdx="0" presStyleCnt="1" custScaleX="309769" custLinFactNeighborX="45127" custLinFactNeighborY="3030"/>
      <dgm:spPr/>
    </dgm:pt>
    <dgm:pt modelId="{E33EC63E-A00F-F74D-8F96-893FB057F826}" type="pres">
      <dgm:prSet presAssocID="{8E994364-3BC3-5146-8C2B-A2B41AD9751A}" presName="theList" presStyleCnt="0"/>
      <dgm:spPr/>
    </dgm:pt>
    <dgm:pt modelId="{C61904B8-CF5F-A842-8817-AAAD40D4B64E}" type="pres">
      <dgm:prSet presAssocID="{6A751ED0-815A-124C-B7B5-6E75F4912588}" presName="aNode" presStyleLbl="fgAcc1" presStyleIdx="0" presStyleCnt="3" custScaleX="103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9E28BA-93B9-DB4D-BEED-36903EE143B2}" type="pres">
      <dgm:prSet presAssocID="{6A751ED0-815A-124C-B7B5-6E75F4912588}" presName="aSpace" presStyleCnt="0"/>
      <dgm:spPr/>
    </dgm:pt>
    <dgm:pt modelId="{FD071724-C128-A141-B5DA-C12D011D60F7}" type="pres">
      <dgm:prSet presAssocID="{A7BF122D-151F-324B-95C1-5CBC98EE4BDA}" presName="aNode" presStyleLbl="fgAcc1" presStyleIdx="1" presStyleCnt="3" custScaleX="103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9473E1-4643-3744-B661-9421D9B28285}" type="pres">
      <dgm:prSet presAssocID="{A7BF122D-151F-324B-95C1-5CBC98EE4BDA}" presName="aSpace" presStyleCnt="0"/>
      <dgm:spPr/>
    </dgm:pt>
    <dgm:pt modelId="{D98D2507-C561-BC44-9791-FB55DECEA646}" type="pres">
      <dgm:prSet presAssocID="{9561CA08-71BA-E247-9633-D6CFCAA4B120}" presName="aNode" presStyleLbl="fgAcc1" presStyleIdx="2" presStyleCnt="3" custScaleX="105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1C4B1A-F042-DD48-BB41-314223D9F5E5}" type="pres">
      <dgm:prSet presAssocID="{9561CA08-71BA-E247-9633-D6CFCAA4B120}" presName="aSpace" presStyleCnt="0"/>
      <dgm:spPr/>
    </dgm:pt>
  </dgm:ptLst>
  <dgm:cxnLst>
    <dgm:cxn modelId="{86FBAFDE-DEAF-A448-A8FF-071C89CB8874}" srcId="{8E994364-3BC3-5146-8C2B-A2B41AD9751A}" destId="{9561CA08-71BA-E247-9633-D6CFCAA4B120}" srcOrd="2" destOrd="0" parTransId="{DA079279-FB0A-9749-8941-36A1BE651F12}" sibTransId="{AD11524E-91C4-6A4E-9547-669BAACB7EC2}"/>
    <dgm:cxn modelId="{0AFADFEE-5CCD-3544-9CCC-83DEFE129E96}" type="presOf" srcId="{9561CA08-71BA-E247-9633-D6CFCAA4B120}" destId="{D98D2507-C561-BC44-9791-FB55DECEA646}" srcOrd="0" destOrd="0" presId="urn:microsoft.com/office/officeart/2005/8/layout/pyramid2"/>
    <dgm:cxn modelId="{FA9C9D75-A774-C746-9F2F-6ED8F5B1EA08}" srcId="{8E994364-3BC3-5146-8C2B-A2B41AD9751A}" destId="{6A751ED0-815A-124C-B7B5-6E75F4912588}" srcOrd="0" destOrd="0" parTransId="{9ADE2248-6789-674D-8EB6-B7182E35BE4A}" sibTransId="{F44C901F-2366-DF46-8546-51C2A389EB1B}"/>
    <dgm:cxn modelId="{C46B315B-9D16-BC43-9725-F417D67BEA4F}" type="presOf" srcId="{A7BF122D-151F-324B-95C1-5CBC98EE4BDA}" destId="{FD071724-C128-A141-B5DA-C12D011D60F7}" srcOrd="0" destOrd="0" presId="urn:microsoft.com/office/officeart/2005/8/layout/pyramid2"/>
    <dgm:cxn modelId="{37109115-7594-FF47-9ACD-17D10A16F273}" type="presOf" srcId="{6A751ED0-815A-124C-B7B5-6E75F4912588}" destId="{C61904B8-CF5F-A842-8817-AAAD40D4B64E}" srcOrd="0" destOrd="0" presId="urn:microsoft.com/office/officeart/2005/8/layout/pyramid2"/>
    <dgm:cxn modelId="{93D5AB24-74B7-0D4A-A5A3-9D5DC00E8D51}" srcId="{8E994364-3BC3-5146-8C2B-A2B41AD9751A}" destId="{A7BF122D-151F-324B-95C1-5CBC98EE4BDA}" srcOrd="1" destOrd="0" parTransId="{D252971F-EBA1-FB40-92CC-966E2AC09EE1}" sibTransId="{EB1FEB21-BCBE-8144-BD20-AF2E1A9A7277}"/>
    <dgm:cxn modelId="{D7E095C0-9311-D340-8723-5C3AE1680DA7}" type="presOf" srcId="{8E994364-3BC3-5146-8C2B-A2B41AD9751A}" destId="{2D8647C5-40DD-8142-89B7-3D0ED610E715}" srcOrd="0" destOrd="0" presId="urn:microsoft.com/office/officeart/2005/8/layout/pyramid2"/>
    <dgm:cxn modelId="{592FDBCD-E460-6C42-B922-6932BA55D1BC}" type="presParOf" srcId="{2D8647C5-40DD-8142-89B7-3D0ED610E715}" destId="{63B8FBB5-52B5-544E-A32E-58CBF02DCFDA}" srcOrd="0" destOrd="0" presId="urn:microsoft.com/office/officeart/2005/8/layout/pyramid2"/>
    <dgm:cxn modelId="{3BFCEB0A-7B05-B34B-AE70-BD75EC5D8473}" type="presParOf" srcId="{2D8647C5-40DD-8142-89B7-3D0ED610E715}" destId="{E33EC63E-A00F-F74D-8F96-893FB057F826}" srcOrd="1" destOrd="0" presId="urn:microsoft.com/office/officeart/2005/8/layout/pyramid2"/>
    <dgm:cxn modelId="{21527E2E-43DF-A144-B2B3-3C4D60FB74F9}" type="presParOf" srcId="{E33EC63E-A00F-F74D-8F96-893FB057F826}" destId="{C61904B8-CF5F-A842-8817-AAAD40D4B64E}" srcOrd="0" destOrd="0" presId="urn:microsoft.com/office/officeart/2005/8/layout/pyramid2"/>
    <dgm:cxn modelId="{25F0D615-41B4-354A-97CE-D2BCD7FE9962}" type="presParOf" srcId="{E33EC63E-A00F-F74D-8F96-893FB057F826}" destId="{AA9E28BA-93B9-DB4D-BEED-36903EE143B2}" srcOrd="1" destOrd="0" presId="urn:microsoft.com/office/officeart/2005/8/layout/pyramid2"/>
    <dgm:cxn modelId="{D4F5B6B4-A5FD-8F45-9D9F-824958A67E1E}" type="presParOf" srcId="{E33EC63E-A00F-F74D-8F96-893FB057F826}" destId="{FD071724-C128-A141-B5DA-C12D011D60F7}" srcOrd="2" destOrd="0" presId="urn:microsoft.com/office/officeart/2005/8/layout/pyramid2"/>
    <dgm:cxn modelId="{B12F3997-3515-274D-9023-2B2AB276D5BA}" type="presParOf" srcId="{E33EC63E-A00F-F74D-8F96-893FB057F826}" destId="{6C9473E1-4643-3744-B661-9421D9B28285}" srcOrd="3" destOrd="0" presId="urn:microsoft.com/office/officeart/2005/8/layout/pyramid2"/>
    <dgm:cxn modelId="{EBDF78EB-EB9D-8C4D-92BB-ED14DF8095F5}" type="presParOf" srcId="{E33EC63E-A00F-F74D-8F96-893FB057F826}" destId="{D98D2507-C561-BC44-9791-FB55DECEA646}" srcOrd="4" destOrd="0" presId="urn:microsoft.com/office/officeart/2005/8/layout/pyramid2"/>
    <dgm:cxn modelId="{98E48268-9A08-8941-A43C-3F1BE18672CA}" type="presParOf" srcId="{E33EC63E-A00F-F74D-8F96-893FB057F826}" destId="{A31C4B1A-F042-DD48-BB41-314223D9F5E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83B1B6-7A8D-2749-A058-EF9C2BCBF2F2}" type="doc">
      <dgm:prSet loTypeId="urn:microsoft.com/office/officeart/2005/8/layout/default#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576B09-9512-5A4B-BA66-971489EA1B89}">
      <dgm:prSet phldrT="[Текст]" custT="1"/>
      <dgm:spPr/>
      <dgm:t>
        <a:bodyPr/>
        <a:lstStyle/>
        <a:p>
          <a:r>
            <a:rPr lang="ru-RU" sz="17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ЭКГ-рейтинг ответственного бизнеса</a:t>
          </a:r>
        </a:p>
        <a:p>
          <a:r>
            <a:rPr lang="ru-RU" sz="17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«Экология – Кадры – Государство» – комплексная оценка деловой репутации бизнеса</a:t>
          </a:r>
        </a:p>
      </dgm:t>
    </dgm:pt>
    <dgm:pt modelId="{BF2B6D19-6F8B-1646-AB91-F019380BE2E3}" type="parTrans" cxnId="{8A13C10C-C307-E74B-861C-F9D5FD00B7E6}">
      <dgm:prSet/>
      <dgm:spPr/>
      <dgm:t>
        <a:bodyPr/>
        <a:lstStyle/>
        <a:p>
          <a:endParaRPr lang="ru-RU"/>
        </a:p>
      </dgm:t>
    </dgm:pt>
    <dgm:pt modelId="{C112B8C4-64A3-7644-B271-362C86F5BF2D}" type="sibTrans" cxnId="{8A13C10C-C307-E74B-861C-F9D5FD00B7E6}">
      <dgm:prSet/>
      <dgm:spPr/>
      <dgm:t>
        <a:bodyPr/>
        <a:lstStyle/>
        <a:p>
          <a:endParaRPr lang="ru-RU"/>
        </a:p>
      </dgm:t>
    </dgm:pt>
    <dgm:pt modelId="{833071C7-B5AB-7A43-884B-73E91CB16C1E}">
      <dgm:prSet phldrT="[Текст]"/>
      <dgm:spPr/>
      <dgm:t>
        <a:bodyPr/>
        <a:lstStyle/>
        <a:p>
          <a:r>
            <a:rPr lang="ru-RU" b="1" dirty="0"/>
            <a:t>Индекс деловой среды РСПП</a:t>
          </a:r>
          <a:r>
            <a:rPr lang="ru-RU" dirty="0"/>
            <a:t> </a:t>
          </a:r>
          <a:br>
            <a:rPr lang="ru-RU" dirty="0"/>
          </a:br>
          <a:r>
            <a:rPr lang="ru-RU" dirty="0"/>
            <a:t>сводный индикатор РСПП, отражающий настроения и оценки состояния российской экономики</a:t>
          </a:r>
        </a:p>
      </dgm:t>
    </dgm:pt>
    <dgm:pt modelId="{7217F2F7-19A0-F04D-8039-59D29EA59C89}" type="parTrans" cxnId="{E1DA3B4C-BBBF-504A-A5D7-BC9BBF33BA51}">
      <dgm:prSet/>
      <dgm:spPr/>
      <dgm:t>
        <a:bodyPr/>
        <a:lstStyle/>
        <a:p>
          <a:endParaRPr lang="ru-RU"/>
        </a:p>
      </dgm:t>
    </dgm:pt>
    <dgm:pt modelId="{CCB5E94E-08C4-824E-8020-320AA32E0C16}" type="sibTrans" cxnId="{E1DA3B4C-BBBF-504A-A5D7-BC9BBF33BA51}">
      <dgm:prSet/>
      <dgm:spPr/>
      <dgm:t>
        <a:bodyPr/>
        <a:lstStyle/>
        <a:p>
          <a:endParaRPr lang="ru-RU"/>
        </a:p>
      </dgm:t>
    </dgm:pt>
    <dgm:pt modelId="{2768C756-1E23-BC4A-B8C6-0454DE9B552D}">
      <dgm:prSet phldrT="[Текст]" custT="1"/>
      <dgm:spPr/>
      <dgm:t>
        <a:bodyPr/>
        <a:lstStyle/>
        <a:p>
          <a:r>
            <a:rPr lang="ru-RU" sz="1600" b="1" kern="1200" dirty="0"/>
            <a:t>Проект «Человек года» </a:t>
          </a:r>
          <a:r>
            <a:rPr lang="ru-RU" sz="1600" b="0" kern="1200" dirty="0"/>
            <a:t>Прем</a:t>
          </a:r>
          <a:r>
            <a:rPr lang="ru-RU" sz="1600" kern="1200" dirty="0"/>
            <a:t>ия, учреждена изданием «Деловой квартал», с 2026 в Красноярске учреждена номинация</a:t>
          </a:r>
          <a:br>
            <a:rPr lang="ru-RU" sz="1600" kern="1200" dirty="0"/>
          </a:br>
          <a:r>
            <a:rPr lang="ru-RU" sz="16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«Промышленник года»</a:t>
          </a:r>
        </a:p>
      </dgm:t>
    </dgm:pt>
    <dgm:pt modelId="{9D1CD4D5-2FC2-E545-8DCA-ED4DD9D270E2}" type="parTrans" cxnId="{D6BCA458-CE3F-B340-9C34-BA6A14222C13}">
      <dgm:prSet/>
      <dgm:spPr/>
      <dgm:t>
        <a:bodyPr/>
        <a:lstStyle/>
        <a:p>
          <a:endParaRPr lang="ru-RU"/>
        </a:p>
      </dgm:t>
    </dgm:pt>
    <dgm:pt modelId="{6C991E6F-EF82-C74B-93F5-D1A865E26362}" type="sibTrans" cxnId="{D6BCA458-CE3F-B340-9C34-BA6A14222C13}">
      <dgm:prSet/>
      <dgm:spPr/>
      <dgm:t>
        <a:bodyPr/>
        <a:lstStyle/>
        <a:p>
          <a:endParaRPr lang="ru-RU"/>
        </a:p>
      </dgm:t>
    </dgm:pt>
    <dgm:pt modelId="{8C9993DC-FB01-4E46-82C0-25B34AA12F12}" type="pres">
      <dgm:prSet presAssocID="{9783B1B6-7A8D-2749-A058-EF9C2BCBF2F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615A10-6D15-054C-8DA8-5F9349C0FE44}" type="pres">
      <dgm:prSet presAssocID="{34576B09-9512-5A4B-BA66-971489EA1B8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EF4939-0D24-CA46-9A1E-0418FE2C266F}" type="pres">
      <dgm:prSet presAssocID="{C112B8C4-64A3-7644-B271-362C86F5BF2D}" presName="sibTrans" presStyleCnt="0"/>
      <dgm:spPr/>
    </dgm:pt>
    <dgm:pt modelId="{C860DC3D-8EDD-6647-9E39-F979EB2A8CB0}" type="pres">
      <dgm:prSet presAssocID="{833071C7-B5AB-7A43-884B-73E91CB16C1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4126E-B4F8-FA45-AFAE-7A6F410FA85A}" type="pres">
      <dgm:prSet presAssocID="{CCB5E94E-08C4-824E-8020-320AA32E0C16}" presName="sibTrans" presStyleCnt="0"/>
      <dgm:spPr/>
    </dgm:pt>
    <dgm:pt modelId="{FD2C4FA5-902C-FC43-AC2F-C953AD43F3F0}" type="pres">
      <dgm:prSet presAssocID="{2768C756-1E23-BC4A-B8C6-0454DE9B552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BCA458-CE3F-B340-9C34-BA6A14222C13}" srcId="{9783B1B6-7A8D-2749-A058-EF9C2BCBF2F2}" destId="{2768C756-1E23-BC4A-B8C6-0454DE9B552D}" srcOrd="2" destOrd="0" parTransId="{9D1CD4D5-2FC2-E545-8DCA-ED4DD9D270E2}" sibTransId="{6C991E6F-EF82-C74B-93F5-D1A865E26362}"/>
    <dgm:cxn modelId="{8A13C10C-C307-E74B-861C-F9D5FD00B7E6}" srcId="{9783B1B6-7A8D-2749-A058-EF9C2BCBF2F2}" destId="{34576B09-9512-5A4B-BA66-971489EA1B89}" srcOrd="0" destOrd="0" parTransId="{BF2B6D19-6F8B-1646-AB91-F019380BE2E3}" sibTransId="{C112B8C4-64A3-7644-B271-362C86F5BF2D}"/>
    <dgm:cxn modelId="{8100FFC3-FD42-884B-9A4D-46714A6696A4}" type="presOf" srcId="{34576B09-9512-5A4B-BA66-971489EA1B89}" destId="{82615A10-6D15-054C-8DA8-5F9349C0FE44}" srcOrd="0" destOrd="0" presId="urn:microsoft.com/office/officeart/2005/8/layout/default#1"/>
    <dgm:cxn modelId="{111AD6A9-9C57-BD47-8FCD-9D81CBAE6F87}" type="presOf" srcId="{9783B1B6-7A8D-2749-A058-EF9C2BCBF2F2}" destId="{8C9993DC-FB01-4E46-82C0-25B34AA12F12}" srcOrd="0" destOrd="0" presId="urn:microsoft.com/office/officeart/2005/8/layout/default#1"/>
    <dgm:cxn modelId="{E1DA3B4C-BBBF-504A-A5D7-BC9BBF33BA51}" srcId="{9783B1B6-7A8D-2749-A058-EF9C2BCBF2F2}" destId="{833071C7-B5AB-7A43-884B-73E91CB16C1E}" srcOrd="1" destOrd="0" parTransId="{7217F2F7-19A0-F04D-8039-59D29EA59C89}" sibTransId="{CCB5E94E-08C4-824E-8020-320AA32E0C16}"/>
    <dgm:cxn modelId="{EEEBA0ED-824E-3E43-B241-FE1927077FB4}" type="presOf" srcId="{2768C756-1E23-BC4A-B8C6-0454DE9B552D}" destId="{FD2C4FA5-902C-FC43-AC2F-C953AD43F3F0}" srcOrd="0" destOrd="0" presId="urn:microsoft.com/office/officeart/2005/8/layout/default#1"/>
    <dgm:cxn modelId="{0FB2A646-2B5B-5F45-A43E-0932488731FE}" type="presOf" srcId="{833071C7-B5AB-7A43-884B-73E91CB16C1E}" destId="{C860DC3D-8EDD-6647-9E39-F979EB2A8CB0}" srcOrd="0" destOrd="0" presId="urn:microsoft.com/office/officeart/2005/8/layout/default#1"/>
    <dgm:cxn modelId="{A958704F-BFC3-EC40-8EBB-8752C6F74909}" type="presParOf" srcId="{8C9993DC-FB01-4E46-82C0-25B34AA12F12}" destId="{82615A10-6D15-054C-8DA8-5F9349C0FE44}" srcOrd="0" destOrd="0" presId="urn:microsoft.com/office/officeart/2005/8/layout/default#1"/>
    <dgm:cxn modelId="{C50CBCBE-FB45-F44A-97CF-6AEE0FFF4670}" type="presParOf" srcId="{8C9993DC-FB01-4E46-82C0-25B34AA12F12}" destId="{31EF4939-0D24-CA46-9A1E-0418FE2C266F}" srcOrd="1" destOrd="0" presId="urn:microsoft.com/office/officeart/2005/8/layout/default#1"/>
    <dgm:cxn modelId="{C4101993-9D87-6044-8BE6-53D453793F03}" type="presParOf" srcId="{8C9993DC-FB01-4E46-82C0-25B34AA12F12}" destId="{C860DC3D-8EDD-6647-9E39-F979EB2A8CB0}" srcOrd="2" destOrd="0" presId="urn:microsoft.com/office/officeart/2005/8/layout/default#1"/>
    <dgm:cxn modelId="{9E48219E-0306-EC40-AD23-52E71C259818}" type="presParOf" srcId="{8C9993DC-FB01-4E46-82C0-25B34AA12F12}" destId="{6D14126E-B4F8-FA45-AFAE-7A6F410FA85A}" srcOrd="3" destOrd="0" presId="urn:microsoft.com/office/officeart/2005/8/layout/default#1"/>
    <dgm:cxn modelId="{1B2434D7-0E35-7D4C-B602-32B952607A4F}" type="presParOf" srcId="{8C9993DC-FB01-4E46-82C0-25B34AA12F12}" destId="{FD2C4FA5-902C-FC43-AC2F-C953AD43F3F0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B8FBB5-52B5-544E-A32E-58CBF02DCFDA}">
      <dsp:nvSpPr>
        <dsp:cNvPr id="0" name=""/>
        <dsp:cNvSpPr/>
      </dsp:nvSpPr>
      <dsp:spPr>
        <a:xfrm>
          <a:off x="1521846" y="0"/>
          <a:ext cx="7107640" cy="229449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1904B8-CF5F-A842-8817-AAAD40D4B64E}">
      <dsp:nvSpPr>
        <dsp:cNvPr id="0" name=""/>
        <dsp:cNvSpPr/>
      </dsp:nvSpPr>
      <dsp:spPr>
        <a:xfrm>
          <a:off x="4285183" y="230682"/>
          <a:ext cx="1550543" cy="5431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Промышленных предприятий 8,7 тыс. организаций</a:t>
          </a:r>
        </a:p>
      </dsp:txBody>
      <dsp:txXfrm>
        <a:off x="4285183" y="230682"/>
        <a:ext cx="1550543" cy="543150"/>
      </dsp:txXfrm>
    </dsp:sp>
    <dsp:sp modelId="{FD071724-C128-A141-B5DA-C12D011D60F7}">
      <dsp:nvSpPr>
        <dsp:cNvPr id="0" name=""/>
        <dsp:cNvSpPr/>
      </dsp:nvSpPr>
      <dsp:spPr>
        <a:xfrm>
          <a:off x="4285183" y="841726"/>
          <a:ext cx="1550543" cy="5431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Юридических лиц МСП 50,7 тыс. субъектов</a:t>
          </a:r>
        </a:p>
      </dsp:txBody>
      <dsp:txXfrm>
        <a:off x="4285183" y="841726"/>
        <a:ext cx="1550543" cy="543150"/>
      </dsp:txXfrm>
    </dsp:sp>
    <dsp:sp modelId="{D98D2507-C561-BC44-9791-FB55DECEA646}">
      <dsp:nvSpPr>
        <dsp:cNvPr id="0" name=""/>
        <dsp:cNvSpPr/>
      </dsp:nvSpPr>
      <dsp:spPr>
        <a:xfrm>
          <a:off x="4274915" y="1452770"/>
          <a:ext cx="1571079" cy="5431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Предпринимателей 117,3 тыс.</a:t>
          </a:r>
        </a:p>
      </dsp:txBody>
      <dsp:txXfrm>
        <a:off x="4274915" y="1452770"/>
        <a:ext cx="1571079" cy="5431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615A10-6D15-054C-8DA8-5F9349C0FE44}">
      <dsp:nvSpPr>
        <dsp:cNvPr id="0" name=""/>
        <dsp:cNvSpPr/>
      </dsp:nvSpPr>
      <dsp:spPr>
        <a:xfrm>
          <a:off x="0" y="234400"/>
          <a:ext cx="3176861" cy="19061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ЭКГ-рейтинг ответственного бизнеса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«Экология – Кадры – Государство» – комплексная оценка деловой репутации бизнеса</a:t>
          </a:r>
        </a:p>
      </dsp:txBody>
      <dsp:txXfrm>
        <a:off x="0" y="234400"/>
        <a:ext cx="3176861" cy="1906117"/>
      </dsp:txXfrm>
    </dsp:sp>
    <dsp:sp modelId="{C860DC3D-8EDD-6647-9E39-F979EB2A8CB0}">
      <dsp:nvSpPr>
        <dsp:cNvPr id="0" name=""/>
        <dsp:cNvSpPr/>
      </dsp:nvSpPr>
      <dsp:spPr>
        <a:xfrm>
          <a:off x="3494548" y="234400"/>
          <a:ext cx="3176861" cy="19061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/>
            <a:t>Индекс деловой среды РСПП</a:t>
          </a:r>
          <a:r>
            <a:rPr lang="ru-RU" sz="1900" kern="1200" dirty="0"/>
            <a:t> </a:t>
          </a:r>
          <a:br>
            <a:rPr lang="ru-RU" sz="1900" kern="1200" dirty="0"/>
          </a:br>
          <a:r>
            <a:rPr lang="ru-RU" sz="1900" kern="1200" dirty="0"/>
            <a:t>сводный индикатор РСПП, отражающий настроения и оценки состояния российской экономики</a:t>
          </a:r>
        </a:p>
      </dsp:txBody>
      <dsp:txXfrm>
        <a:off x="3494548" y="234400"/>
        <a:ext cx="3176861" cy="1906117"/>
      </dsp:txXfrm>
    </dsp:sp>
    <dsp:sp modelId="{FD2C4FA5-902C-FC43-AC2F-C953AD43F3F0}">
      <dsp:nvSpPr>
        <dsp:cNvPr id="0" name=""/>
        <dsp:cNvSpPr/>
      </dsp:nvSpPr>
      <dsp:spPr>
        <a:xfrm>
          <a:off x="6989096" y="234400"/>
          <a:ext cx="3176861" cy="19061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Проект «Человек года» </a:t>
          </a:r>
          <a:r>
            <a:rPr lang="ru-RU" sz="1600" b="0" kern="1200" dirty="0"/>
            <a:t>Прем</a:t>
          </a:r>
          <a:r>
            <a:rPr lang="ru-RU" sz="1600" kern="1200" dirty="0"/>
            <a:t>ия, учреждена изданием «Деловой квартал», с 2026 в Красноярске учреждена номинация</a:t>
          </a:r>
          <a:br>
            <a:rPr lang="ru-RU" sz="1600" kern="1200" dirty="0"/>
          </a:br>
          <a:r>
            <a:rPr lang="ru-RU" sz="16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«Промышленник года»</a:t>
          </a:r>
        </a:p>
      </dsp:txBody>
      <dsp:txXfrm>
        <a:off x="6989096" y="234400"/>
        <a:ext cx="3176861" cy="1906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xmlns="" id="{59F854D5-6851-64A2-781F-C0D7344C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xmlns="" id="{475FCD64-372A-8191-F475-48EC1C464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>
            <a:extLst>
              <a:ext uri="{FF2B5EF4-FFF2-40B4-BE49-F238E27FC236}">
                <a16:creationId xmlns:a16="http://schemas.microsoft.com/office/drawing/2014/main" xmlns="" id="{26E89B9F-0F5E-7855-2A48-CE4B74E3D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843627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xmlns="" id="{59F854D5-6851-64A2-781F-C0D7344C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xmlns="" id="{475FCD64-372A-8191-F475-48EC1C464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>
            <a:extLst>
              <a:ext uri="{FF2B5EF4-FFF2-40B4-BE49-F238E27FC236}">
                <a16:creationId xmlns:a16="http://schemas.microsoft.com/office/drawing/2014/main" xmlns="" id="{26E89B9F-0F5E-7855-2A48-CE4B74E3D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843627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xmlns="" id="{59F854D5-6851-64A2-781F-C0D7344C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xmlns="" id="{475FCD64-372A-8191-F475-48EC1C464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>
            <a:extLst>
              <a:ext uri="{FF2B5EF4-FFF2-40B4-BE49-F238E27FC236}">
                <a16:creationId xmlns:a16="http://schemas.microsoft.com/office/drawing/2014/main" xmlns="" id="{26E89B9F-0F5E-7855-2A48-CE4B74E3D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4082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xmlns="" id="{59F854D5-6851-64A2-781F-C0D7344C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xmlns="" id="{475FCD64-372A-8191-F475-48EC1C464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>
            <a:extLst>
              <a:ext uri="{FF2B5EF4-FFF2-40B4-BE49-F238E27FC236}">
                <a16:creationId xmlns:a16="http://schemas.microsoft.com/office/drawing/2014/main" xmlns="" id="{26E89B9F-0F5E-7855-2A48-CE4B74E3D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787278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xmlns="" id="{59F854D5-6851-64A2-781F-C0D7344C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xmlns="" id="{475FCD64-372A-8191-F475-48EC1C464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>
            <a:extLst>
              <a:ext uri="{FF2B5EF4-FFF2-40B4-BE49-F238E27FC236}">
                <a16:creationId xmlns:a16="http://schemas.microsoft.com/office/drawing/2014/main" xmlns="" id="{26E89B9F-0F5E-7855-2A48-CE4B74E3D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4195173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xmlns="" id="{59F854D5-6851-64A2-781F-C0D7344C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xmlns="" id="{475FCD64-372A-8191-F475-48EC1C464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>
            <a:extLst>
              <a:ext uri="{FF2B5EF4-FFF2-40B4-BE49-F238E27FC236}">
                <a16:creationId xmlns:a16="http://schemas.microsoft.com/office/drawing/2014/main" xmlns="" id="{26E89B9F-0F5E-7855-2A48-CE4B74E3D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289780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xmlns="" id="{59F854D5-6851-64A2-781F-C0D7344C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xmlns="" id="{475FCD64-372A-8191-F475-48EC1C464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>
            <a:extLst>
              <a:ext uri="{FF2B5EF4-FFF2-40B4-BE49-F238E27FC236}">
                <a16:creationId xmlns:a16="http://schemas.microsoft.com/office/drawing/2014/main" xmlns="" id="{26E89B9F-0F5E-7855-2A48-CE4B74E3D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662702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xmlns="" id="{59F854D5-6851-64A2-781F-C0D7344C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xmlns="" id="{475FCD64-372A-8191-F475-48EC1C464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>
            <a:extLst>
              <a:ext uri="{FF2B5EF4-FFF2-40B4-BE49-F238E27FC236}">
                <a16:creationId xmlns:a16="http://schemas.microsoft.com/office/drawing/2014/main" xmlns="" id="{26E89B9F-0F5E-7855-2A48-CE4B74E3D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853741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2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image" Target="../media/image2.png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753780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1500734" y="2971785"/>
            <a:ext cx="9298112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2800" b="1" dirty="0"/>
              <a:t>От производительности труда на отдельных предприятиях к бережливой региональной экономике. Опыт Красноярского края.</a:t>
            </a:r>
            <a:endParaRPr sz="2800" b="1" dirty="0">
              <a:latin typeface="Montserrat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3307" y="353519"/>
            <a:ext cx="2809444" cy="28094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29F8784-BA22-9D40-A57D-4C4EAB88BC1A}"/>
              </a:ext>
            </a:extLst>
          </p:cNvPr>
          <p:cNvSpPr txBox="1"/>
          <p:nvPr/>
        </p:nvSpPr>
        <p:spPr>
          <a:xfrm>
            <a:off x="3003175" y="4627275"/>
            <a:ext cx="6257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Montserrat" charset="-52"/>
              </a:rPr>
              <a:t>Александр </a:t>
            </a:r>
            <a:r>
              <a:rPr lang="ru-RU" sz="1600" b="1" dirty="0" err="1">
                <a:latin typeface="Montserrat" charset="-52"/>
              </a:rPr>
              <a:t>Сиваев</a:t>
            </a:r>
            <a:endParaRPr lang="ru-RU" sz="1600" b="1" dirty="0">
              <a:latin typeface="Montserrat" charset="-52"/>
            </a:endParaRPr>
          </a:p>
          <a:p>
            <a:pPr algn="ctr"/>
            <a:endParaRPr lang="ru-RU" sz="1600" b="1" dirty="0">
              <a:latin typeface="Montserrat" charset="-52"/>
            </a:endParaRPr>
          </a:p>
          <a:p>
            <a:pPr algn="ctr"/>
            <a:r>
              <a:rPr lang="ru-RU" sz="1600" dirty="0">
                <a:latin typeface="Montserrat" charset="-52"/>
              </a:rPr>
              <a:t>Председатель Союза промышленников</a:t>
            </a:r>
          </a:p>
          <a:p>
            <a:pPr algn="ctr"/>
            <a:r>
              <a:rPr lang="ru-RU" sz="1600" dirty="0">
                <a:latin typeface="Montserrat" charset="-52"/>
              </a:rPr>
              <a:t>и предпринимателей Красноярского края, </a:t>
            </a:r>
          </a:p>
          <a:p>
            <a:pPr algn="ctr"/>
            <a:r>
              <a:rPr lang="ru-RU" sz="1600" dirty="0">
                <a:latin typeface="Montserrat" charset="-52"/>
              </a:rPr>
              <a:t>генеральный директор индустриального парка «Красный Яр»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51079" y="6553190"/>
            <a:ext cx="1778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Белокуриха, 2026г.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xmlns="" id="{B00D9FA7-BF2A-44AB-66FC-37290975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6" descr="image.png">
            <a:extLst>
              <a:ext uri="{FF2B5EF4-FFF2-40B4-BE49-F238E27FC236}">
                <a16:creationId xmlns:a16="http://schemas.microsoft.com/office/drawing/2014/main" xmlns="" id="{53957B4E-7DE6-87C0-1790-9D2D67DB62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 descr="image.png">
            <a:extLst>
              <a:ext uri="{FF2B5EF4-FFF2-40B4-BE49-F238E27FC236}">
                <a16:creationId xmlns:a16="http://schemas.microsoft.com/office/drawing/2014/main" xmlns="" id="{0EDE50D1-3200-E9D2-93AB-91ED038472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410325"/>
            <a:ext cx="1104900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>
            <a:extLst>
              <a:ext uri="{FF2B5EF4-FFF2-40B4-BE49-F238E27FC236}">
                <a16:creationId xmlns:a16="http://schemas.microsoft.com/office/drawing/2014/main" xmlns="" id="{951671D0-B7A9-6EFE-3340-BCBF2F1247A9}"/>
              </a:ext>
            </a:extLst>
          </p:cNvPr>
          <p:cNvSpPr txBox="1"/>
          <p:nvPr/>
        </p:nvSpPr>
        <p:spPr>
          <a:xfrm>
            <a:off x="714375" y="476250"/>
            <a:ext cx="96308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9958"/>
              </a:lnSpc>
            </a:pPr>
            <a:r>
              <a:rPr lang="ru-RU" sz="2000" b="1" dirty="0">
                <a:latin typeface="Montserrat" charset="-52"/>
              </a:rPr>
              <a:t>Нацпроект «Производительность труда» в Красноярском крае </a:t>
            </a:r>
            <a:endParaRPr lang="ru-RU" sz="2000" dirty="0">
              <a:latin typeface="Montserrat" charset="-52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571500" y="476250"/>
            <a:ext cx="47625" cy="36567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50;p16" descr="image.png">
            <a:extLst>
              <a:ext uri="{FF2B5EF4-FFF2-40B4-BE49-F238E27FC236}">
                <a16:creationId xmlns:a16="http://schemas.microsoft.com/office/drawing/2014/main" xmlns="" id="{E70706D5-3FB2-6A69-F1B4-7BA4D779E5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495" y="1140941"/>
            <a:ext cx="10677379" cy="5304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91779" y="62755"/>
            <a:ext cx="1318168" cy="131816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681945" y="1375867"/>
            <a:ext cx="428190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/>
              <a:t>Старт 2019: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800" dirty="0"/>
              <a:t>Красноярский край — один из первых регионов-участников национального проекта </a:t>
            </a:r>
            <a:r>
              <a:rPr lang="ru-RU" sz="1800" b="1" dirty="0"/>
              <a:t>«Производительность труда»</a:t>
            </a:r>
            <a:r>
              <a:rPr lang="ru-RU" sz="1800" dirty="0"/>
              <a:t>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800" b="1" dirty="0"/>
          </a:p>
          <a:p>
            <a:r>
              <a:rPr lang="ru-RU" sz="1800" b="1" dirty="0"/>
              <a:t>В 2026 году:</a:t>
            </a:r>
            <a:endParaRPr lang="ru-RU" sz="1800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1800" dirty="0"/>
              <a:t>Функционирует Региональный центр компетенций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800" dirty="0"/>
              <a:t>Действует «Фабрика процессов»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800" dirty="0"/>
              <a:t>Вовлечено 152 предприятия</a:t>
            </a:r>
          </a:p>
          <a:p>
            <a:pPr>
              <a:buFont typeface="Wingdings" pitchFamily="2" charset="2"/>
              <a:buChar char="ü"/>
            </a:pPr>
            <a:endParaRPr lang="ru-RU" sz="1800" dirty="0"/>
          </a:p>
          <a:p>
            <a:r>
              <a:rPr lang="ru-RU" sz="1800" b="1" dirty="0"/>
              <a:t>До 2030 года планируется</a:t>
            </a:r>
            <a:r>
              <a:rPr lang="ru-RU" sz="1800" dirty="0"/>
              <a:t>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800" dirty="0"/>
              <a:t>Привлечь 40% средних и крупных предприятий региона </a:t>
            </a:r>
            <a:r>
              <a:rPr lang="ru-RU" sz="1800" b="1" dirty="0"/>
              <a:t>(критерии нацпроекта)</a:t>
            </a:r>
            <a:r>
              <a:rPr lang="ru-RU" sz="1800" dirty="0"/>
              <a:t> и 100 % организаций социальной сферы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EA8C631-EAA7-4F2A-A405-6F4F0FDCD462}"/>
              </a:ext>
            </a:extLst>
          </p:cNvPr>
          <p:cNvSpPr/>
          <p:nvPr/>
        </p:nvSpPr>
        <p:spPr bwMode="auto">
          <a:xfrm>
            <a:off x="592301" y="2676821"/>
            <a:ext cx="57353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ru-RU" sz="1600" b="1" dirty="0">
                <a:solidFill>
                  <a:prstClr val="black"/>
                </a:solidFill>
              </a:rPr>
              <a:t>Федеральный проект </a:t>
            </a:r>
          </a:p>
          <a:p>
            <a:pPr algn="ctr" defTabSz="1219170">
              <a:defRPr/>
            </a:pPr>
            <a:r>
              <a:rPr lang="ru-RU" sz="1600" b="1" dirty="0">
                <a:solidFill>
                  <a:prstClr val="black"/>
                </a:solidFill>
              </a:rPr>
              <a:t>«Производительность труда»</a:t>
            </a:r>
          </a:p>
          <a:p>
            <a:pPr algn="ctr" defTabSz="1219170"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algn="ctr" defTabSz="1219170">
              <a:defRPr/>
            </a:pPr>
            <a:r>
              <a:rPr lang="ru-RU" sz="1600" dirty="0">
                <a:solidFill>
                  <a:prstClr val="black"/>
                </a:solidFill>
              </a:rPr>
              <a:t>Срок программы 3 года</a:t>
            </a:r>
            <a:endParaRPr lang="ru-RU" sz="2667" b="1" dirty="0">
              <a:solidFill>
                <a:srgbClr val="FF0000"/>
              </a:solidFill>
            </a:endParaRPr>
          </a:p>
        </p:txBody>
      </p:sp>
      <p:sp>
        <p:nvSpPr>
          <p:cNvPr id="18" name="Блок-схема: альтернативный процесс 17">
            <a:extLst>
              <a:ext uri="{FF2B5EF4-FFF2-40B4-BE49-F238E27FC236}">
                <a16:creationId xmlns:a16="http://schemas.microsoft.com/office/drawing/2014/main" xmlns="" id="{926263CB-247A-47CC-90AF-ABBD014EED6A}"/>
              </a:ext>
            </a:extLst>
          </p:cNvPr>
          <p:cNvSpPr/>
          <p:nvPr/>
        </p:nvSpPr>
        <p:spPr>
          <a:xfrm>
            <a:off x="1815322" y="3983159"/>
            <a:ext cx="3381555" cy="773169"/>
          </a:xfrm>
          <a:prstGeom prst="flowChartAlternateProcess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9BA20A37-E3ED-4460-994C-9FE0E1FDBD40}"/>
              </a:ext>
            </a:extLst>
          </p:cNvPr>
          <p:cNvSpPr/>
          <p:nvPr/>
        </p:nvSpPr>
        <p:spPr bwMode="auto">
          <a:xfrm>
            <a:off x="537503" y="4026459"/>
            <a:ext cx="5817128" cy="1528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ru-RU" sz="2000" b="1" dirty="0">
                <a:solidFill>
                  <a:schemeClr val="bg1"/>
                </a:solidFill>
              </a:rPr>
              <a:t>ДЛЯ ПРЕДПРИЯТИЙ</a:t>
            </a:r>
          </a:p>
          <a:p>
            <a:pPr algn="ctr" defTabSz="1219170">
              <a:defRPr/>
            </a:pPr>
            <a:r>
              <a:rPr lang="ru-RU" sz="2000" b="1" dirty="0">
                <a:solidFill>
                  <a:schemeClr val="bg1"/>
                </a:solidFill>
              </a:rPr>
              <a:t>От 90 до 400 </a:t>
            </a:r>
            <a:r>
              <a:rPr lang="ru-RU" sz="2000" b="1" dirty="0" err="1">
                <a:solidFill>
                  <a:schemeClr val="bg1"/>
                </a:solidFill>
              </a:rPr>
              <a:t>млн.руб</a:t>
            </a:r>
            <a:r>
              <a:rPr lang="ru-RU" sz="2000" b="1" dirty="0">
                <a:solidFill>
                  <a:schemeClr val="bg1"/>
                </a:solidFill>
              </a:rPr>
              <a:t>.</a:t>
            </a:r>
          </a:p>
          <a:p>
            <a:pPr algn="ctr" defTabSz="1219170">
              <a:defRPr/>
            </a:pPr>
            <a:endParaRPr lang="ru-RU" sz="2667" b="1" dirty="0">
              <a:solidFill>
                <a:srgbClr val="FF0000"/>
              </a:solidFill>
            </a:endParaRPr>
          </a:p>
          <a:p>
            <a:pPr defTabSz="1219170">
              <a:defRPr/>
            </a:pPr>
            <a:endParaRPr lang="ru-RU" sz="2667" b="1" dirty="0">
              <a:solidFill>
                <a:srgbClr val="FF0000"/>
              </a:solidFill>
            </a:endParaRPr>
          </a:p>
        </p:txBody>
      </p:sp>
      <p:sp>
        <p:nvSpPr>
          <p:cNvPr id="20" name="Блок-схема: альтернативный процесс 19">
            <a:extLst>
              <a:ext uri="{FF2B5EF4-FFF2-40B4-BE49-F238E27FC236}">
                <a16:creationId xmlns:a16="http://schemas.microsoft.com/office/drawing/2014/main" xmlns="" id="{3C5FB91D-5AF5-4CF0-B787-E8785A84A36F}"/>
              </a:ext>
            </a:extLst>
          </p:cNvPr>
          <p:cNvSpPr/>
          <p:nvPr/>
        </p:nvSpPr>
        <p:spPr>
          <a:xfrm>
            <a:off x="1805096" y="1697414"/>
            <a:ext cx="3381555" cy="773169"/>
          </a:xfrm>
          <a:prstGeom prst="flowChartAlternateProcess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DFE632CD-9D0B-444F-850A-B19A4A82BA10}"/>
              </a:ext>
            </a:extLst>
          </p:cNvPr>
          <p:cNvSpPr/>
          <p:nvPr/>
        </p:nvSpPr>
        <p:spPr bwMode="auto">
          <a:xfrm>
            <a:off x="546837" y="1752099"/>
            <a:ext cx="58171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ru-RU" sz="2000" b="1" dirty="0">
                <a:solidFill>
                  <a:schemeClr val="bg1"/>
                </a:solidFill>
              </a:rPr>
              <a:t>ДЛЯ ПРЕДПРИЯТИЙ</a:t>
            </a:r>
          </a:p>
          <a:p>
            <a:pPr algn="ctr" defTabSz="1219170">
              <a:defRPr/>
            </a:pPr>
            <a:r>
              <a:rPr lang="ru-RU" sz="2000" b="1" dirty="0">
                <a:solidFill>
                  <a:schemeClr val="bg1"/>
                </a:solidFill>
              </a:rPr>
              <a:t>От 400 млн.руб.</a:t>
            </a:r>
            <a:endParaRPr lang="ru-RU" sz="2667" b="1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DC111ED5-3D2E-45D1-8FCA-53B4C486E8F3}"/>
              </a:ext>
            </a:extLst>
          </p:cNvPr>
          <p:cNvSpPr/>
          <p:nvPr/>
        </p:nvSpPr>
        <p:spPr bwMode="auto">
          <a:xfrm>
            <a:off x="592299" y="4993812"/>
            <a:ext cx="57262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ru-RU" sz="1600" b="1" dirty="0">
                <a:solidFill>
                  <a:prstClr val="black"/>
                </a:solidFill>
              </a:rPr>
              <a:t>Ведомственный проект по повышению производительности труда на малых предприятиях </a:t>
            </a:r>
          </a:p>
          <a:p>
            <a:pPr algn="ctr" defTabSz="1219170">
              <a:defRPr/>
            </a:pPr>
            <a:endParaRPr lang="ru-RU" sz="1600" b="1" dirty="0">
              <a:solidFill>
                <a:prstClr val="black"/>
              </a:solidFill>
            </a:endParaRPr>
          </a:p>
          <a:p>
            <a:pPr algn="ctr" defTabSz="1219170">
              <a:defRPr/>
            </a:pPr>
            <a:r>
              <a:rPr lang="ru-RU" sz="1600" dirty="0">
                <a:solidFill>
                  <a:prstClr val="black"/>
                </a:solidFill>
              </a:rPr>
              <a:t>Срок программы 1 год</a:t>
            </a:r>
            <a:endParaRPr lang="ru-RU" sz="2667" b="1" dirty="0">
              <a:solidFill>
                <a:srgbClr val="FF0000"/>
              </a:solidFill>
            </a:endParaRPr>
          </a:p>
        </p:txBody>
      </p:sp>
      <p:sp>
        <p:nvSpPr>
          <p:cNvPr id="25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6308912" y="1363755"/>
            <a:ext cx="45719" cy="4821891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209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xmlns="" id="{B00D9FA7-BF2A-44AB-66FC-37290975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6" descr="image.png">
            <a:extLst>
              <a:ext uri="{FF2B5EF4-FFF2-40B4-BE49-F238E27FC236}">
                <a16:creationId xmlns:a16="http://schemas.microsoft.com/office/drawing/2014/main" xmlns="" id="{53957B4E-7DE6-87C0-1790-9D2D67DB62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 descr="image.png">
            <a:extLst>
              <a:ext uri="{FF2B5EF4-FFF2-40B4-BE49-F238E27FC236}">
                <a16:creationId xmlns:a16="http://schemas.microsoft.com/office/drawing/2014/main" xmlns="" id="{0EDE50D1-3200-E9D2-93AB-91ED038472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410325"/>
            <a:ext cx="1104900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>
            <a:extLst>
              <a:ext uri="{FF2B5EF4-FFF2-40B4-BE49-F238E27FC236}">
                <a16:creationId xmlns:a16="http://schemas.microsoft.com/office/drawing/2014/main" xmlns="" id="{951671D0-B7A9-6EFE-3340-BCBF2F1247A9}"/>
              </a:ext>
            </a:extLst>
          </p:cNvPr>
          <p:cNvSpPr txBox="1"/>
          <p:nvPr/>
        </p:nvSpPr>
        <p:spPr>
          <a:xfrm>
            <a:off x="714375" y="476250"/>
            <a:ext cx="96308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9958"/>
              </a:lnSpc>
            </a:pPr>
            <a:r>
              <a:rPr lang="ru-RU" sz="2000" b="1" dirty="0">
                <a:latin typeface="Montserrat" charset="-52"/>
              </a:rPr>
              <a:t>Опыт региона в реализации проекта с 2019 по 2025гг.</a:t>
            </a:r>
            <a:endParaRPr lang="ru-RU" sz="2000" dirty="0">
              <a:latin typeface="Montserrat" charset="-52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571500" y="476250"/>
            <a:ext cx="47625" cy="36567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50;p16" descr="image.png">
            <a:extLst>
              <a:ext uri="{FF2B5EF4-FFF2-40B4-BE49-F238E27FC236}">
                <a16:creationId xmlns:a16="http://schemas.microsoft.com/office/drawing/2014/main" xmlns="" id="{E70706D5-3FB2-6A69-F1B4-7BA4D779E5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495" y="1140941"/>
            <a:ext cx="10677379" cy="5304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91779" y="62755"/>
            <a:ext cx="1318168" cy="1318168"/>
          </a:xfrm>
          <a:prstGeom prst="rect">
            <a:avLst/>
          </a:prstGeom>
        </p:spPr>
      </p:pic>
      <p:graphicFrame>
        <p:nvGraphicFramePr>
          <p:cNvPr id="15" name="Диаграмма 14"/>
          <p:cNvGraphicFramePr/>
          <p:nvPr/>
        </p:nvGraphicFramePr>
        <p:xfrm>
          <a:off x="5334001" y="1443319"/>
          <a:ext cx="5540188" cy="4697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63387" y="1400715"/>
            <a:ext cx="46706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До 2023г. – скепсис и недоверие бизнеса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600" dirty="0">
                <a:latin typeface="Calibri" pitchFamily="34" charset="0"/>
              </a:rPr>
              <a:t>С 2024 – успешные кейсы и реальный интерес к участию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600" dirty="0">
                <a:latin typeface="Calibri" pitchFamily="34" charset="0"/>
              </a:rPr>
              <a:t>С января 2025</a:t>
            </a:r>
            <a:r>
              <a:rPr lang="en-US" sz="1600" dirty="0">
                <a:latin typeface="Calibri" pitchFamily="34" charset="0"/>
              </a:rPr>
              <a:t> </a:t>
            </a:r>
            <a:r>
              <a:rPr lang="ru-RU" sz="1600" dirty="0">
                <a:latin typeface="Calibri" pitchFamily="34" charset="0"/>
              </a:rPr>
              <a:t>старт ведомственного проекта для предприятий с оборотом от 150 млн.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600" dirty="0">
                <a:latin typeface="Calibri" pitchFamily="34" charset="0"/>
              </a:rPr>
              <a:t>С января 2026 планка вхождения в ведомственный проект снижена </a:t>
            </a:r>
            <a:r>
              <a:rPr lang="ru-RU" sz="1600" b="1" dirty="0">
                <a:latin typeface="Calibri" pitchFamily="34" charset="0"/>
              </a:rPr>
              <a:t>до 90 млн.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21B6078-DDDA-4DF2-9E7C-0F98A24AB70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489" b="2771"/>
          <a:stretch/>
        </p:blipFill>
        <p:spPr bwMode="auto">
          <a:xfrm>
            <a:off x="546844" y="4344040"/>
            <a:ext cx="4780096" cy="199402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63387" y="3459814"/>
            <a:ext cx="457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/>
              <a:t>Достигнутые эффекты по предприятиям,  принявшим участие в проекте: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29823" y="6121178"/>
            <a:ext cx="4670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* По данным РЦК Красноярского края</a:t>
            </a:r>
            <a:endParaRPr lang="ru-RU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20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xmlns="" id="{B00D9FA7-BF2A-44AB-66FC-37290975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6" descr="image.png">
            <a:extLst>
              <a:ext uri="{FF2B5EF4-FFF2-40B4-BE49-F238E27FC236}">
                <a16:creationId xmlns:a16="http://schemas.microsoft.com/office/drawing/2014/main" xmlns="" id="{53957B4E-7DE6-87C0-1790-9D2D67DB62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>
            <a:extLst>
              <a:ext uri="{FF2B5EF4-FFF2-40B4-BE49-F238E27FC236}">
                <a16:creationId xmlns:a16="http://schemas.microsoft.com/office/drawing/2014/main" xmlns="" id="{951671D0-B7A9-6EFE-3340-BCBF2F1247A9}"/>
              </a:ext>
            </a:extLst>
          </p:cNvPr>
          <p:cNvSpPr txBox="1"/>
          <p:nvPr/>
        </p:nvSpPr>
        <p:spPr>
          <a:xfrm>
            <a:off x="714375" y="476250"/>
            <a:ext cx="9630896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ts val="2463"/>
              </a:lnSpc>
            </a:pPr>
            <a:r>
              <a:rPr lang="ru-RU" sz="2000" b="1" spc="71" dirty="0">
                <a:solidFill>
                  <a:srgbClr val="19225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Сравнительный анализ реализации проекта</a:t>
            </a:r>
            <a:endParaRPr lang="en-US" sz="2000" b="1" spc="71" dirty="0">
              <a:solidFill>
                <a:srgbClr val="19225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571500" y="476250"/>
            <a:ext cx="47625" cy="36567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50;p16" descr="image.png">
            <a:extLst>
              <a:ext uri="{FF2B5EF4-FFF2-40B4-BE49-F238E27FC236}">
                <a16:creationId xmlns:a16="http://schemas.microsoft.com/office/drawing/2014/main" xmlns="" id="{E70706D5-3FB2-6A69-F1B4-7BA4D779E5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044" y="1274505"/>
            <a:ext cx="11311516" cy="487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91779" y="62755"/>
            <a:ext cx="1318168" cy="13181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4375" y="1537628"/>
            <a:ext cx="3939819" cy="1341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63"/>
              </a:lnSpc>
            </a:pPr>
            <a:r>
              <a:rPr lang="ru-RU" sz="2000" b="1" dirty="0"/>
              <a:t>Всего в  Красноярском крае:</a:t>
            </a:r>
            <a:br>
              <a:rPr lang="ru-RU" sz="2000" b="1" dirty="0"/>
            </a:br>
            <a:endParaRPr lang="ru-RU" sz="2000" b="1" dirty="0"/>
          </a:p>
          <a:p>
            <a:pPr>
              <a:lnSpc>
                <a:spcPts val="2463"/>
              </a:lnSpc>
            </a:pP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1600" dirty="0"/>
              <a:t>(</a:t>
            </a:r>
            <a:r>
              <a:rPr lang="ru-RU" sz="1200" dirty="0"/>
              <a:t>по итогам 2024 г., Минэкономики РФ</a:t>
            </a:r>
            <a:r>
              <a:rPr lang="ru-RU" sz="1600" dirty="0"/>
              <a:t>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68647409"/>
              </p:ext>
            </p:extLst>
          </p:nvPr>
        </p:nvGraphicFramePr>
        <p:xfrm>
          <a:off x="589280" y="2987040"/>
          <a:ext cx="11176000" cy="3089668"/>
        </p:xfrm>
        <a:graphic>
          <a:graphicData uri="http://schemas.openxmlformats.org/drawingml/2006/table">
            <a:tbl>
              <a:tblPr firstRow="1" bandRow="1">
                <a:tableStyleId>{7FAF55EB-7DC6-4B9B-A056-250651ADBA75}</a:tableStyleId>
              </a:tblPr>
              <a:tblGrid>
                <a:gridCol w="4561840">
                  <a:extLst>
                    <a:ext uri="{9D8B030D-6E8A-4147-A177-3AD203B41FA5}">
                      <a16:colId xmlns:a16="http://schemas.microsoft.com/office/drawing/2014/main" xmlns="" val="2129107629"/>
                    </a:ext>
                  </a:extLst>
                </a:gridCol>
                <a:gridCol w="3148029">
                  <a:extLst>
                    <a:ext uri="{9D8B030D-6E8A-4147-A177-3AD203B41FA5}">
                      <a16:colId xmlns:a16="http://schemas.microsoft.com/office/drawing/2014/main" xmlns="" val="2668960825"/>
                    </a:ext>
                  </a:extLst>
                </a:gridCol>
                <a:gridCol w="3466131">
                  <a:extLst>
                    <a:ext uri="{9D8B030D-6E8A-4147-A177-3AD203B41FA5}">
                      <a16:colId xmlns:a16="http://schemas.microsoft.com/office/drawing/2014/main" xmlns="" val="3308767010"/>
                    </a:ext>
                  </a:extLst>
                </a:gridCol>
              </a:tblGrid>
              <a:tr h="584714">
                <a:tc>
                  <a:txBody>
                    <a:bodyPr/>
                    <a:lstStyle/>
                    <a:p>
                      <a:r>
                        <a:rPr lang="ru-RU" sz="1800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Желаемое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Нацпроект в регионе к 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5674072"/>
                  </a:ext>
                </a:extLst>
              </a:tr>
              <a:tr h="584714">
                <a:tc>
                  <a:txBody>
                    <a:bodyPr/>
                    <a:lstStyle/>
                    <a:p>
                      <a:r>
                        <a:rPr lang="ru-RU" sz="1800" dirty="0"/>
                        <a:t>Количество вовлеченных предприятий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8 700 промышленных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~</a:t>
                      </a:r>
                      <a:r>
                        <a:rPr lang="ru-RU" sz="1800" dirty="0"/>
                        <a:t>225 по критериям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6857012"/>
                  </a:ext>
                </a:extLst>
              </a:tr>
              <a:tr h="584714">
                <a:tc>
                  <a:txBody>
                    <a:bodyPr/>
                    <a:lstStyle/>
                    <a:p>
                      <a:r>
                        <a:rPr lang="ru-RU" sz="1800" dirty="0"/>
                        <a:t>Масштаб улучшения показателей деятельности предприятия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системно по всему предприятию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оптимизация одного процесса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0004097"/>
                  </a:ext>
                </a:extLst>
              </a:tr>
              <a:tr h="584714">
                <a:tc>
                  <a:txBody>
                    <a:bodyPr/>
                    <a:lstStyle/>
                    <a:p>
                      <a:r>
                        <a:rPr lang="ru-RU" sz="1800" dirty="0"/>
                        <a:t>Комплексность</a:t>
                      </a:r>
                      <a:r>
                        <a:rPr lang="ru-RU" sz="1800" baseline="0" dirty="0"/>
                        <a:t> повышения эффективности (процессы, кадры, технологии)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системная трансформация и повышение эффективности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локальные организационные изменения и эффекты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9315785"/>
                  </a:ext>
                </a:extLst>
              </a:tr>
              <a:tr h="584714">
                <a:tc>
                  <a:txBody>
                    <a:bodyPr/>
                    <a:lstStyle/>
                    <a:p>
                      <a:r>
                        <a:rPr lang="ru-RU" sz="1800" dirty="0"/>
                        <a:t>Информирование и популяризация возможностей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массово и адресно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недостаточно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5797164"/>
                  </a:ext>
                </a:extLst>
              </a:tr>
            </a:tbl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BB0B3D84-2B93-914D-8F40-A64D58BE46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50930324"/>
              </p:ext>
            </p:extLst>
          </p:nvPr>
        </p:nvGraphicFramePr>
        <p:xfrm>
          <a:off x="2506894" y="476250"/>
          <a:ext cx="8629487" cy="2294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2294979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xmlns="" id="{B00D9FA7-BF2A-44AB-66FC-37290975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6" descr="image.png">
            <a:extLst>
              <a:ext uri="{FF2B5EF4-FFF2-40B4-BE49-F238E27FC236}">
                <a16:creationId xmlns:a16="http://schemas.microsoft.com/office/drawing/2014/main" xmlns="" id="{53957B4E-7DE6-87C0-1790-9D2D67DB62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 descr="image.png">
            <a:extLst>
              <a:ext uri="{FF2B5EF4-FFF2-40B4-BE49-F238E27FC236}">
                <a16:creationId xmlns:a16="http://schemas.microsoft.com/office/drawing/2014/main" xmlns="" id="{0EDE50D1-3200-E9D2-93AB-91ED038472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410325"/>
            <a:ext cx="1104900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>
            <a:extLst>
              <a:ext uri="{FF2B5EF4-FFF2-40B4-BE49-F238E27FC236}">
                <a16:creationId xmlns:a16="http://schemas.microsoft.com/office/drawing/2014/main" xmlns="" id="{951671D0-B7A9-6EFE-3340-BCBF2F1247A9}"/>
              </a:ext>
            </a:extLst>
          </p:cNvPr>
          <p:cNvSpPr txBox="1"/>
          <p:nvPr/>
        </p:nvSpPr>
        <p:spPr>
          <a:xfrm>
            <a:off x="714375" y="476250"/>
            <a:ext cx="96308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9958"/>
              </a:lnSpc>
            </a:pPr>
            <a:r>
              <a:rPr lang="ru-RU" sz="2000" b="1" dirty="0">
                <a:latin typeface="Montserrat" charset="-52"/>
              </a:rPr>
              <a:t>Системный подход к повышению производительности труда</a:t>
            </a:r>
            <a:endParaRPr lang="ru-RU" sz="2000" dirty="0">
              <a:latin typeface="Montserrat" charset="-52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571500" y="476250"/>
            <a:ext cx="47625" cy="36567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50;p16" descr="image.png">
            <a:extLst>
              <a:ext uri="{FF2B5EF4-FFF2-40B4-BE49-F238E27FC236}">
                <a16:creationId xmlns:a16="http://schemas.microsoft.com/office/drawing/2014/main" xmlns="" id="{E70706D5-3FB2-6A69-F1B4-7BA4D779E5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495" y="1140941"/>
            <a:ext cx="11106005" cy="5304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91779" y="62755"/>
            <a:ext cx="1318168" cy="131816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222371" y="5056132"/>
            <a:ext cx="5441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9184DAD7-D6A8-B645-A0AA-EBA9559DC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8200453"/>
              </p:ext>
            </p:extLst>
          </p:nvPr>
        </p:nvGraphicFramePr>
        <p:xfrm>
          <a:off x="840791" y="1404982"/>
          <a:ext cx="10568889" cy="4846970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2186889">
                  <a:extLst>
                    <a:ext uri="{9D8B030D-6E8A-4147-A177-3AD203B41FA5}">
                      <a16:colId xmlns:a16="http://schemas.microsoft.com/office/drawing/2014/main" xmlns="" val="4042039704"/>
                    </a:ext>
                  </a:extLst>
                </a:gridCol>
                <a:gridCol w="5476240">
                  <a:extLst>
                    <a:ext uri="{9D8B030D-6E8A-4147-A177-3AD203B41FA5}">
                      <a16:colId xmlns:a16="http://schemas.microsoft.com/office/drawing/2014/main" xmlns="" val="3455146320"/>
                    </a:ext>
                  </a:extLst>
                </a:gridCol>
                <a:gridCol w="1361440">
                  <a:extLst>
                    <a:ext uri="{9D8B030D-6E8A-4147-A177-3AD203B41FA5}">
                      <a16:colId xmlns:a16="http://schemas.microsoft.com/office/drawing/2014/main" xmlns="" val="464793563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xmlns="" val="2251975498"/>
                    </a:ext>
                  </a:extLst>
                </a:gridCol>
              </a:tblGrid>
              <a:tr h="348058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Составляющая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Задача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до 2026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Потребность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1218986"/>
                  </a:ext>
                </a:extLst>
              </a:tr>
              <a:tr h="330942">
                <a:tc rowSpan="3"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1. Совершенствование процессов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Выравнивание основных технологических и административных процессов предприятий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Точечно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Расширенно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7260546"/>
                  </a:ext>
                </a:extLst>
              </a:tr>
              <a:tr h="421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Выявление узких мест и возможностей для оптимизации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 процесс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Комплексно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77687671"/>
                  </a:ext>
                </a:extLst>
              </a:tr>
              <a:tr h="421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Настройка взаимодействия с внешней средой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Необходима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9516764"/>
                  </a:ext>
                </a:extLst>
              </a:tr>
              <a:tr h="421227">
                <a:tc rowSpan="3"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2. Компетенции персонала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Формирование новых требований к компетенциям персонала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Выборочно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Комплексно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6615972"/>
                  </a:ext>
                </a:extLst>
              </a:tr>
              <a:tr h="4341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Обучение, переподготовка/ переориентация или замена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Узко направленно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Системно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5963149"/>
                  </a:ext>
                </a:extLst>
              </a:tr>
              <a:tr h="594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Изменение условий труда, корректировка корпоративных стандартов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Необходимо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8007887"/>
                  </a:ext>
                </a:extLst>
              </a:tr>
              <a:tr h="421227">
                <a:tc rowSpan="3"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3. Технологическая модернизация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Выявление процессов, подлежащих модернизации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Выборочно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Комплексно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0520914"/>
                  </a:ext>
                </a:extLst>
              </a:tr>
              <a:tr h="6648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Формирование требований и поиск технологических решений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Необходимо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0992732"/>
                  </a:ext>
                </a:extLst>
              </a:tr>
              <a:tr h="421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Подбор исполнителей и организация модернизации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Каждый отдельно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Кооперация</a:t>
                      </a:r>
                      <a:r>
                        <a:rPr lang="ru-RU" sz="140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и кластеры</a:t>
                      </a:r>
                      <a:endParaRPr lang="ru-RU" sz="14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5424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842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xmlns="" id="{B00D9FA7-BF2A-44AB-66FC-37290975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6" descr="image.png">
            <a:extLst>
              <a:ext uri="{FF2B5EF4-FFF2-40B4-BE49-F238E27FC236}">
                <a16:creationId xmlns:a16="http://schemas.microsoft.com/office/drawing/2014/main" xmlns="" id="{53957B4E-7DE6-87C0-1790-9D2D67DB62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 descr="image.png">
            <a:extLst>
              <a:ext uri="{FF2B5EF4-FFF2-40B4-BE49-F238E27FC236}">
                <a16:creationId xmlns:a16="http://schemas.microsoft.com/office/drawing/2014/main" xmlns="" id="{0EDE50D1-3200-E9D2-93AB-91ED038472E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6410325"/>
            <a:ext cx="1104900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>
            <a:extLst>
              <a:ext uri="{FF2B5EF4-FFF2-40B4-BE49-F238E27FC236}">
                <a16:creationId xmlns:a16="http://schemas.microsoft.com/office/drawing/2014/main" xmlns="" id="{951671D0-B7A9-6EFE-3340-BCBF2F1247A9}"/>
              </a:ext>
            </a:extLst>
          </p:cNvPr>
          <p:cNvSpPr txBox="1"/>
          <p:nvPr/>
        </p:nvSpPr>
        <p:spPr>
          <a:xfrm>
            <a:off x="714375" y="476250"/>
            <a:ext cx="96308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9958"/>
              </a:lnSpc>
            </a:pPr>
            <a:r>
              <a:rPr lang="ru-RU" sz="2000" b="1" dirty="0">
                <a:latin typeface="Montserrat" charset="-52"/>
              </a:rPr>
              <a:t>Что предпринимает СППКК в Красноярском крае</a:t>
            </a:r>
            <a:endParaRPr lang="ru-RU" sz="2000" dirty="0">
              <a:latin typeface="Montserrat" charset="-52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571500" y="476250"/>
            <a:ext cx="47625" cy="36567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50;p16" descr="image.png">
            <a:extLst>
              <a:ext uri="{FF2B5EF4-FFF2-40B4-BE49-F238E27FC236}">
                <a16:creationId xmlns:a16="http://schemas.microsoft.com/office/drawing/2014/main" xmlns="" id="{E70706D5-3FB2-6A69-F1B4-7BA4D779E5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495" y="1140941"/>
            <a:ext cx="10677379" cy="5304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91779" y="62755"/>
            <a:ext cx="1318168" cy="131816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954115" y="2149287"/>
            <a:ext cx="3039231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Работа в СППКК Экспертного совета – методического центра по цифровому развитию и ИИ.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Работа комитета СППКК по кооперации и кластерной политике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Партнёрство с технологическим объединением, профильными структурами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363047" y="2116158"/>
            <a:ext cx="3514053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Планируем запуск при участии СППКК Высшей школы технологического бизнеса Сибирского федерального университета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 Реализуется региональная межотраслевая программа профориентации детей и молодежи «ПРОМКА»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Совместно с рег. системой образования восстанавливаем преемственность траектории «от школы до работодателя»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02640" y="2125890"/>
            <a:ext cx="33720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 12 предприятий-членов СППКК принимают участие в проекте, формируя опыт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Настраиваем обмен компетенциями и практиками между членами СППКК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ru-RU" sz="1800" dirty="0"/>
              <a:t>Совместно с ОГВ устраняем барьеры и улучшаем условия ведения бизнеса в регионе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58" y="1232898"/>
            <a:ext cx="3191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1. Совершенствование процессов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6607" y="1240816"/>
            <a:ext cx="2958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2. Компетенции персонала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30201" y="1237134"/>
            <a:ext cx="2671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3. Технологическая модернизация</a:t>
            </a:r>
          </a:p>
        </p:txBody>
      </p:sp>
      <p:sp>
        <p:nvSpPr>
          <p:cNvPr id="21" name="Google Shape;170;p16">
            <a:extLst>
              <a:ext uri="{FF2B5EF4-FFF2-40B4-BE49-F238E27FC236}">
                <a16:creationId xmlns:a16="http://schemas.microsoft.com/office/drawing/2014/main" xmlns="" id="{5F0BA238-0F39-2348-8AAF-E5BC6C1EF293}"/>
              </a:ext>
            </a:extLst>
          </p:cNvPr>
          <p:cNvSpPr/>
          <p:nvPr/>
        </p:nvSpPr>
        <p:spPr>
          <a:xfrm>
            <a:off x="4266317" y="1329538"/>
            <a:ext cx="45719" cy="4821891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70;p16">
            <a:extLst>
              <a:ext uri="{FF2B5EF4-FFF2-40B4-BE49-F238E27FC236}">
                <a16:creationId xmlns:a16="http://schemas.microsoft.com/office/drawing/2014/main" xmlns="" id="{6D1BB626-1DFA-6649-A230-FE3D2C19B44B}"/>
              </a:ext>
            </a:extLst>
          </p:cNvPr>
          <p:cNvSpPr/>
          <p:nvPr/>
        </p:nvSpPr>
        <p:spPr>
          <a:xfrm>
            <a:off x="7892748" y="1329538"/>
            <a:ext cx="45719" cy="4821891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70;p16">
            <a:extLst>
              <a:ext uri="{FF2B5EF4-FFF2-40B4-BE49-F238E27FC236}">
                <a16:creationId xmlns:a16="http://schemas.microsoft.com/office/drawing/2014/main" xmlns="" id="{11FFA00C-317A-9342-8D4E-3E4C449DBFF7}"/>
              </a:ext>
            </a:extLst>
          </p:cNvPr>
          <p:cNvSpPr/>
          <p:nvPr/>
        </p:nvSpPr>
        <p:spPr>
          <a:xfrm rot="5400000" flipH="1">
            <a:off x="5794441" y="-3176980"/>
            <a:ext cx="45719" cy="10352091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5137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xmlns="" id="{B00D9FA7-BF2A-44AB-66FC-37290975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6" descr="image.png">
            <a:extLst>
              <a:ext uri="{FF2B5EF4-FFF2-40B4-BE49-F238E27FC236}">
                <a16:creationId xmlns:a16="http://schemas.microsoft.com/office/drawing/2014/main" xmlns="" id="{53957B4E-7DE6-87C0-1790-9D2D67DB62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>
            <a:extLst>
              <a:ext uri="{FF2B5EF4-FFF2-40B4-BE49-F238E27FC236}">
                <a16:creationId xmlns:a16="http://schemas.microsoft.com/office/drawing/2014/main" xmlns="" id="{951671D0-B7A9-6EFE-3340-BCBF2F1247A9}"/>
              </a:ext>
            </a:extLst>
          </p:cNvPr>
          <p:cNvSpPr txBox="1"/>
          <p:nvPr/>
        </p:nvSpPr>
        <p:spPr>
          <a:xfrm>
            <a:off x="714375" y="476250"/>
            <a:ext cx="9630896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ts val="2463"/>
              </a:lnSpc>
            </a:pPr>
            <a:r>
              <a:rPr lang="ru-RU" altLang="ru-RU" sz="2000" b="1" spc="71" dirty="0">
                <a:solidFill>
                  <a:srgbClr val="19225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Предложение СППКК</a:t>
            </a:r>
            <a:endParaRPr lang="en-US" sz="2000" b="1" spc="71" dirty="0">
              <a:solidFill>
                <a:srgbClr val="19225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571500" y="476250"/>
            <a:ext cx="47625" cy="36567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50;p16" descr="image.png">
            <a:extLst>
              <a:ext uri="{FF2B5EF4-FFF2-40B4-BE49-F238E27FC236}">
                <a16:creationId xmlns:a16="http://schemas.microsoft.com/office/drawing/2014/main" xmlns="" id="{E70706D5-3FB2-6A69-F1B4-7BA4D779E5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044" y="1017654"/>
            <a:ext cx="10571320" cy="5454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91779" y="62755"/>
            <a:ext cx="1318168" cy="1318168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714375" y="1083052"/>
            <a:ext cx="10165958" cy="524603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ru-RU" altLang="ru-RU" sz="2000" b="1" dirty="0">
                <a:latin typeface="+mn-lt"/>
              </a:rPr>
              <a:t>Мы предлагаем: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AutoNum type="arabicPeriod"/>
              <a:tabLst/>
              <a:defRPr/>
            </a:pPr>
            <a:r>
              <a:rPr lang="ru-RU" altLang="ru-RU" sz="1600" b="1" dirty="0">
                <a:latin typeface="+mn-lt"/>
              </a:rPr>
              <a:t>Проработать и запустить в реализацию от РСПП во всех заинтересованных регионах </a:t>
            </a:r>
            <a:r>
              <a:rPr lang="ru-RU" altLang="ru-RU" sz="1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проект-движение «Эффективное предприятие»</a:t>
            </a:r>
            <a:r>
              <a:rPr lang="ru-RU" altLang="ru-RU" sz="1600" b="1" dirty="0">
                <a:latin typeface="+mn-lt"/>
              </a:rPr>
              <a:t>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AutoNum type="arabicPeriod"/>
              <a:tabLst/>
              <a:defRPr/>
            </a:pPr>
            <a:r>
              <a:rPr lang="ru-RU" altLang="ru-RU" sz="1600" b="1" dirty="0">
                <a:latin typeface="+mn-lt"/>
              </a:rPr>
              <a:t>При проработке модели,  механизмов и этапов Проекта учесть </a:t>
            </a:r>
            <a:r>
              <a:rPr lang="ru-RU" altLang="ru-RU" sz="1600" b="1" dirty="0" err="1">
                <a:latin typeface="+mn-lt"/>
              </a:rPr>
              <a:t>сонаправленные</a:t>
            </a:r>
            <a:r>
              <a:rPr lang="ru-RU" altLang="ru-RU" sz="1600" b="1" dirty="0">
                <a:latin typeface="+mn-lt"/>
              </a:rPr>
              <a:t> инициативы государства и бизнеса, проработать их интеграцию.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altLang="ru-RU" sz="2000" b="1" dirty="0">
                <a:latin typeface="+mn-lt"/>
              </a:rPr>
              <a:t>Предлагаемые к учёту инициативы: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ru-RU" altLang="ru-RU" sz="1600" dirty="0">
                <a:latin typeface="+mn-lt"/>
              </a:rPr>
              <a:t>Реализуемые или запускаемые в регионах проекты </a:t>
            </a:r>
            <a:r>
              <a:rPr lang="ru-RU" altLang="ru-RU" sz="1600" b="1" dirty="0">
                <a:latin typeface="+mn-lt"/>
              </a:rPr>
              <a:t>«Бережливый регион»</a:t>
            </a:r>
            <a:r>
              <a:rPr lang="ru-RU" altLang="ru-RU" sz="1600" dirty="0">
                <a:latin typeface="+mn-lt"/>
              </a:rPr>
              <a:t> (формирование новой управленческой культуры во всех сферах деятельности региона, включая государственные и муниципальные органы, структуры и организации</a:t>
            </a:r>
            <a:r>
              <a:rPr lang="ru-RU" altLang="ru-RU" sz="1600" dirty="0"/>
              <a:t>)</a:t>
            </a:r>
            <a:endParaRPr lang="ru-RU" altLang="ru-RU" sz="1600" b="1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337221AE-CCE0-6343-A356-C6F7F48F34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146804317"/>
              </p:ext>
            </p:extLst>
          </p:nvPr>
        </p:nvGraphicFramePr>
        <p:xfrm>
          <a:off x="714375" y="3954163"/>
          <a:ext cx="10165958" cy="2374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2228414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xmlns="" id="{B00D9FA7-BF2A-44AB-66FC-37290975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6" descr="image.png">
            <a:extLst>
              <a:ext uri="{FF2B5EF4-FFF2-40B4-BE49-F238E27FC236}">
                <a16:creationId xmlns:a16="http://schemas.microsoft.com/office/drawing/2014/main" xmlns="" id="{53957B4E-7DE6-87C0-1790-9D2D67DB62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>
            <a:extLst>
              <a:ext uri="{FF2B5EF4-FFF2-40B4-BE49-F238E27FC236}">
                <a16:creationId xmlns:a16="http://schemas.microsoft.com/office/drawing/2014/main" xmlns="" id="{951671D0-B7A9-6EFE-3340-BCBF2F1247A9}"/>
              </a:ext>
            </a:extLst>
          </p:cNvPr>
          <p:cNvSpPr txBox="1"/>
          <p:nvPr/>
        </p:nvSpPr>
        <p:spPr>
          <a:xfrm>
            <a:off x="714375" y="476250"/>
            <a:ext cx="9630896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ts val="2463"/>
              </a:lnSpc>
            </a:pPr>
            <a:r>
              <a:rPr lang="ru-RU" sz="2000" b="1" spc="71" dirty="0">
                <a:solidFill>
                  <a:srgbClr val="19225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Проект-движение «Эффективное предприятие»</a:t>
            </a:r>
            <a:endParaRPr lang="en-US" sz="2000" b="1" spc="71" dirty="0">
              <a:solidFill>
                <a:srgbClr val="19225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571500" y="476250"/>
            <a:ext cx="47625" cy="36567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50;p16" descr="image.png">
            <a:extLst>
              <a:ext uri="{FF2B5EF4-FFF2-40B4-BE49-F238E27FC236}">
                <a16:creationId xmlns:a16="http://schemas.microsoft.com/office/drawing/2014/main" xmlns="" id="{E70706D5-3FB2-6A69-F1B4-7BA4D779E5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059" y="1080061"/>
            <a:ext cx="10571320" cy="5320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91779" y="62755"/>
            <a:ext cx="1318168" cy="131816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A52E8F64-2893-6243-B114-5369C1B7F4FB}"/>
              </a:ext>
            </a:extLst>
          </p:cNvPr>
          <p:cNvSpPr/>
          <p:nvPr/>
        </p:nvSpPr>
        <p:spPr>
          <a:xfrm>
            <a:off x="897929" y="1329789"/>
            <a:ext cx="9630895" cy="33855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indent="0"/>
            <a:r>
              <a:rPr lang="ru-RU" sz="1600" b="1" u="sng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СХЕМА ПРОЕКТА</a:t>
            </a:r>
            <a:endParaRPr lang="en-US" altLang="ru-RU" sz="16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5428" y="1945341"/>
            <a:ext cx="238461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Потребность предприятия в повышении производительности труда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466" y="3155579"/>
            <a:ext cx="2429441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Желание предприятия поделиться положительными практиками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29311" y="2528047"/>
            <a:ext cx="134471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Обращение в РСПП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92591" y="2770094"/>
            <a:ext cx="200809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Поиск решения среди членов РСПП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9484" y="1909484"/>
            <a:ext cx="179293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Рекомендация к обращению в РЦК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3624" y="3657601"/>
            <a:ext cx="2187388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Мониторинг и систематизация положительных практик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4425" y="2626660"/>
            <a:ext cx="1855694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Мероприятия и консультации на площадках РСПП и применение практик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08897" y="1927416"/>
            <a:ext cx="140745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Вступление в госпрограмму</a:t>
            </a:r>
          </a:p>
        </p:txBody>
      </p:sp>
      <p:cxnSp>
        <p:nvCxnSpPr>
          <p:cNvPr id="22" name="Прямая со стрелкой 21"/>
          <p:cNvCxnSpPr>
            <a:stCxn id="10" idx="3"/>
            <a:endCxn id="12" idx="1"/>
          </p:cNvCxnSpPr>
          <p:nvPr/>
        </p:nvCxnSpPr>
        <p:spPr>
          <a:xfrm>
            <a:off x="3290047" y="2422395"/>
            <a:ext cx="439264" cy="3672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1" idx="3"/>
            <a:endCxn id="12" idx="1"/>
          </p:cNvCxnSpPr>
          <p:nvPr/>
        </p:nvCxnSpPr>
        <p:spPr>
          <a:xfrm flipV="1">
            <a:off x="3325907" y="2789657"/>
            <a:ext cx="403404" cy="8429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2" idx="3"/>
            <a:endCxn id="15" idx="1"/>
          </p:cNvCxnSpPr>
          <p:nvPr/>
        </p:nvCxnSpPr>
        <p:spPr>
          <a:xfrm flipV="1">
            <a:off x="5074024" y="2171094"/>
            <a:ext cx="645460" cy="618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2" idx="3"/>
            <a:endCxn id="14" idx="1"/>
          </p:cNvCxnSpPr>
          <p:nvPr/>
        </p:nvCxnSpPr>
        <p:spPr>
          <a:xfrm>
            <a:off x="5074024" y="2789657"/>
            <a:ext cx="618567" cy="242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2" idx="3"/>
            <a:endCxn id="17" idx="1"/>
          </p:cNvCxnSpPr>
          <p:nvPr/>
        </p:nvCxnSpPr>
        <p:spPr>
          <a:xfrm>
            <a:off x="5074024" y="2789657"/>
            <a:ext cx="609600" cy="12372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5" idx="3"/>
            <a:endCxn id="20" idx="1"/>
          </p:cNvCxnSpPr>
          <p:nvPr/>
        </p:nvCxnSpPr>
        <p:spPr>
          <a:xfrm>
            <a:off x="7512423" y="2171094"/>
            <a:ext cx="896474" cy="179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14" idx="3"/>
            <a:endCxn id="19" idx="1"/>
          </p:cNvCxnSpPr>
          <p:nvPr/>
        </p:nvCxnSpPr>
        <p:spPr>
          <a:xfrm>
            <a:off x="7700685" y="3031704"/>
            <a:ext cx="573740" cy="1797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>
            <a:stCxn id="17" idx="3"/>
            <a:endCxn id="19" idx="1"/>
          </p:cNvCxnSpPr>
          <p:nvPr/>
        </p:nvCxnSpPr>
        <p:spPr>
          <a:xfrm flipV="1">
            <a:off x="7871012" y="3211436"/>
            <a:ext cx="403413" cy="81549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Соединительная линия уступом 136"/>
          <p:cNvCxnSpPr>
            <a:stCxn id="20" idx="3"/>
            <a:endCxn id="17" idx="3"/>
          </p:cNvCxnSpPr>
          <p:nvPr/>
        </p:nvCxnSpPr>
        <p:spPr>
          <a:xfrm flipH="1">
            <a:off x="7871012" y="2189026"/>
            <a:ext cx="1945341" cy="1837907"/>
          </a:xfrm>
          <a:prstGeom prst="bentConnector3">
            <a:avLst>
              <a:gd name="adj1" fmla="val -2972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3648629" y="4061011"/>
            <a:ext cx="170330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Информирование и популяризация </a:t>
            </a:r>
          </a:p>
        </p:txBody>
      </p:sp>
      <p:cxnSp>
        <p:nvCxnSpPr>
          <p:cNvPr id="148" name="Прямая со стрелкой 147"/>
          <p:cNvCxnSpPr>
            <a:stCxn id="12" idx="2"/>
            <a:endCxn id="146" idx="0"/>
          </p:cNvCxnSpPr>
          <p:nvPr/>
        </p:nvCxnSpPr>
        <p:spPr>
          <a:xfrm>
            <a:off x="4401668" y="3051267"/>
            <a:ext cx="98612" cy="1009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8543357" y="4195481"/>
            <a:ext cx="225911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Ведение рейтинга и регулярное награждение</a:t>
            </a:r>
          </a:p>
        </p:txBody>
      </p:sp>
      <p:cxnSp>
        <p:nvCxnSpPr>
          <p:cNvPr id="153" name="Прямая со стрелкой 152"/>
          <p:cNvCxnSpPr>
            <a:endCxn id="151" idx="1"/>
          </p:cNvCxnSpPr>
          <p:nvPr/>
        </p:nvCxnSpPr>
        <p:spPr>
          <a:xfrm>
            <a:off x="7951694" y="4141693"/>
            <a:ext cx="591663" cy="3153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Прямоугольник 155"/>
          <p:cNvSpPr/>
          <p:nvPr/>
        </p:nvSpPr>
        <p:spPr>
          <a:xfrm>
            <a:off x="699247" y="4712816"/>
            <a:ext cx="4613237" cy="1567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61"/>
              </a:lnSpc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Canva Sans Bold" panose="020B0604020202020204" charset="0"/>
                <a:ea typeface="Canva Sans Bold"/>
                <a:cs typeface="Canva Sans Bold"/>
                <a:sym typeface="Canva Sans Bold"/>
              </a:rPr>
              <a:t>Планы органов власти региона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Canva Sans Bold" panose="020B0604020202020204" charset="0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394"/>
              </a:lnSpc>
            </a:pPr>
            <a:endParaRPr lang="en-US" sz="2000" b="1" dirty="0">
              <a:solidFill>
                <a:srgbClr val="C8396E"/>
              </a:solidFill>
              <a:latin typeface="Canva Sans Bold" panose="020B060402020202020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2004"/>
              </a:lnSpc>
            </a:pPr>
            <a:r>
              <a:rPr lang="ru-RU" sz="1600" dirty="0">
                <a:sym typeface="Canva Sans Bold"/>
              </a:rPr>
              <a:t>Создание отраслевых центров компетенций (ОЦК), повышение производительности труда в</a:t>
            </a:r>
            <a:r>
              <a:rPr lang="en-US" sz="1600" dirty="0">
                <a:sym typeface="Canva Sans Bold"/>
              </a:rPr>
              <a:t> 100% </a:t>
            </a:r>
            <a:r>
              <a:rPr lang="ru-RU" sz="1600" dirty="0">
                <a:sym typeface="Canva Sans Bold"/>
              </a:rPr>
              <a:t>учреждений, краевых и муниципальных организаций</a:t>
            </a:r>
            <a:endParaRPr lang="en-US" sz="1600" dirty="0">
              <a:sym typeface="Canva Sans Bold"/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5888631" y="4778187"/>
            <a:ext cx="4554070" cy="1474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61"/>
              </a:lnSpc>
            </a:pPr>
            <a:r>
              <a:rPr lang="ru-RU" sz="2000" b="1" dirty="0">
                <a:solidFill>
                  <a:srgbClr val="0070C0"/>
                </a:solidFill>
                <a:latin typeface="Canva Sans Bold" panose="020B0604020202020204" charset="0"/>
                <a:ea typeface="Canva Sans Bold"/>
                <a:cs typeface="Canva Sans Bold"/>
              </a:rPr>
              <a:t>Планы СППКК</a:t>
            </a:r>
          </a:p>
          <a:p>
            <a:pPr lvl="0" algn="ctr"/>
            <a:r>
              <a:rPr lang="ru-RU" sz="1600" dirty="0"/>
              <a:t>Запуск и функционирование Центра компетенций по повышению производительности труда для членов Союза и предприятий региона</a:t>
            </a:r>
          </a:p>
        </p:txBody>
      </p:sp>
    </p:spTree>
    <p:extLst>
      <p:ext uri="{BB962C8B-B14F-4D97-AF65-F5344CB8AC3E}">
        <p14:creationId xmlns:p14="http://schemas.microsoft.com/office/powerpoint/2010/main" xmlns="" val="2393846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xmlns="" id="{B00D9FA7-BF2A-44AB-66FC-37290975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6" descr="image.png">
            <a:extLst>
              <a:ext uri="{FF2B5EF4-FFF2-40B4-BE49-F238E27FC236}">
                <a16:creationId xmlns:a16="http://schemas.microsoft.com/office/drawing/2014/main" xmlns="" id="{53957B4E-7DE6-87C0-1790-9D2D67DB62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>
            <a:extLst>
              <a:ext uri="{FF2B5EF4-FFF2-40B4-BE49-F238E27FC236}">
                <a16:creationId xmlns:a16="http://schemas.microsoft.com/office/drawing/2014/main" xmlns="" id="{951671D0-B7A9-6EFE-3340-BCBF2F1247A9}"/>
              </a:ext>
            </a:extLst>
          </p:cNvPr>
          <p:cNvSpPr txBox="1"/>
          <p:nvPr/>
        </p:nvSpPr>
        <p:spPr>
          <a:xfrm>
            <a:off x="714375" y="476250"/>
            <a:ext cx="9630896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ts val="2463"/>
              </a:lnSpc>
            </a:pPr>
            <a:r>
              <a:rPr lang="ru-RU" altLang="ru-RU" sz="2000" b="1" spc="71" dirty="0">
                <a:solidFill>
                  <a:srgbClr val="19225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Региональная площадка для повышения производительности труда</a:t>
            </a:r>
            <a:endParaRPr lang="en-US" sz="2000" b="1" spc="71" dirty="0">
              <a:solidFill>
                <a:srgbClr val="19225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xmlns="" id="{EC677584-170B-611F-3AE7-4C2D29C06B97}"/>
              </a:ext>
            </a:extLst>
          </p:cNvPr>
          <p:cNvSpPr/>
          <p:nvPr/>
        </p:nvSpPr>
        <p:spPr>
          <a:xfrm>
            <a:off x="571500" y="476250"/>
            <a:ext cx="47625" cy="36567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150;p16" descr="image.png">
            <a:extLst>
              <a:ext uri="{FF2B5EF4-FFF2-40B4-BE49-F238E27FC236}">
                <a16:creationId xmlns:a16="http://schemas.microsoft.com/office/drawing/2014/main" xmlns="" id="{E70706D5-3FB2-6A69-F1B4-7BA4D779E5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044" y="1017655"/>
            <a:ext cx="10571320" cy="5365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E11260E-D069-4F15-A380-C7E37688E58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91779" y="62755"/>
            <a:ext cx="1318168" cy="1318168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714375" y="1172702"/>
            <a:ext cx="10165958" cy="2225227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5750" lvl="0" indent="-285750" algn="just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ü"/>
              <a:defRPr/>
            </a:pPr>
            <a:r>
              <a:rPr lang="ru-RU" altLang="ru-RU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Проект-движение «Эффективное предприятие» </a:t>
            </a:r>
            <a:r>
              <a:rPr lang="ru-RU" altLang="ru-RU" sz="1600" b="1" dirty="0">
                <a:latin typeface="+mn-lt"/>
              </a:rPr>
              <a:t>в настоящий момент находится в стадии доработки идеи.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altLang="ru-RU" sz="1600" b="1" dirty="0">
                <a:latin typeface="+mn-lt"/>
              </a:rPr>
              <a:t>Приглашаем желающих присоединиться к этой работе и совместно представить проект на деловой площадке РСПП в рамках управленческого форума </a:t>
            </a:r>
            <a:r>
              <a:rPr lang="ru-RU" altLang="ru-RU" sz="1600" b="1" spc="71" dirty="0">
                <a:solidFill>
                  <a:srgbClr val="192253"/>
                </a:solidFill>
                <a:latin typeface="+mn-lt"/>
                <a:ea typeface="Canva Sans Bold"/>
                <a:cs typeface="Canva Sans Bold"/>
                <a:sym typeface="Canva Sans Bold"/>
              </a:rPr>
              <a:t>«Эффективность и безопасность» в г. </a:t>
            </a:r>
            <a:r>
              <a:rPr lang="ru-RU" sz="1600" b="1" spc="71" dirty="0">
                <a:solidFill>
                  <a:srgbClr val="192253"/>
                </a:solidFill>
                <a:latin typeface="+mn-lt"/>
                <a:ea typeface="Canva Sans Bold"/>
                <a:cs typeface="Canva Sans Bold"/>
                <a:sym typeface="Canva Sans Bold"/>
              </a:rPr>
              <a:t>Красноярске в сентябре 2026.</a:t>
            </a:r>
            <a:endParaRPr lang="ru-RU" altLang="ru-RU" sz="18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52E8F64-2893-6243-B114-5369C1B7F4FB}"/>
              </a:ext>
            </a:extLst>
          </p:cNvPr>
          <p:cNvSpPr/>
          <p:nvPr/>
        </p:nvSpPr>
        <p:spPr>
          <a:xfrm>
            <a:off x="790103" y="3600000"/>
            <a:ext cx="4570791" cy="258532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indent="0"/>
            <a:r>
              <a:rPr lang="ru-RU" sz="1800" b="1" u="sng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ТЕМА ФОРУМА:</a:t>
            </a:r>
          </a:p>
          <a:p>
            <a:pPr marL="0" indent="0"/>
            <a:r>
              <a:rPr lang="ru-RU" altLang="en-US" sz="1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Повышение производительности труда и конкурентоспособности </a:t>
            </a:r>
            <a:r>
              <a:rPr lang="ru-RU" altLang="en-US" sz="180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предприятий</a:t>
            </a:r>
            <a:endParaRPr lang="ru-RU" altLang="en-US" sz="18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  <a:p>
            <a:pPr marL="0" indent="0"/>
            <a:endParaRPr lang="ru-RU" altLang="en-US" sz="18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  <a:p>
            <a:pPr marL="0" indent="0"/>
            <a:r>
              <a:rPr lang="ru-RU" sz="1800" b="1" u="sng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Организаторы:</a:t>
            </a:r>
          </a:p>
          <a:p>
            <a:pPr marL="0" indent="0"/>
            <a:r>
              <a:rPr lang="ru-RU" sz="1800" dirty="0" err="1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Минцифры</a:t>
            </a:r>
            <a:r>
              <a:rPr lang="ru-RU" sz="1800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Красноярского края, СППКК, Ассоциация технологических компаний ИТЭРА, Сибирский институт развития креативных индустрий</a:t>
            </a:r>
            <a:endParaRPr lang="en-US" altLang="ru-RU" sz="18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qr-cod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8910" y="3600000"/>
            <a:ext cx="2700000" cy="2700000"/>
          </a:xfrm>
          <a:prstGeom prst="rect">
            <a:avLst/>
          </a:prstGeom>
        </p:spPr>
      </p:pic>
      <p:pic>
        <p:nvPicPr>
          <p:cNvPr id="11" name="Рисунок 10" descr="qr-code (2)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6146" y="3600000"/>
            <a:ext cx="2700000" cy="270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35911" y="3200398"/>
            <a:ext cx="2079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office@sppkk.ru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966233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{8D2872A9-DDCB-6045-B44F-D620C7FFDE4E}tf10001071</Template>
  <TotalTime>2044</TotalTime>
  <Words>747</Words>
  <Application>Microsoft Office PowerPoint</Application>
  <PresentationFormat>Произвольный</PresentationFormat>
  <Paragraphs>142</Paragraphs>
  <Slides>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Лариса</cp:lastModifiedBy>
  <cp:revision>237</cp:revision>
  <dcterms:modified xsi:type="dcterms:W3CDTF">2026-06-25T07:10:57Z</dcterms:modified>
</cp:coreProperties>
</file>